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diagrams/layout1.xml" ContentType="application/vnd.openxmlformats-officedocument.drawingml.diagramLayout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slides/slide13.xml" ContentType="application/vnd.openxmlformats-officedocument.presentationml.slide+xml"/>
  <Override PartName="/ppt/diagrams/layout2.xml" ContentType="application/vnd.openxmlformats-officedocument.drawingml.diagramLayout+xml"/>
  <Override PartName="/ppt/diagrams/data2.xml" ContentType="application/vnd.openxmlformats-officedocument.drawingml.diagramData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Slides/notesSlide2.xml" ContentType="application/vnd.openxmlformats-officedocument.presentationml.notes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>
  <p:sldMasterIdLst>
    <p:sldMasterId id="2147483648" r:id="rId1"/>
  </p:sldMasterIdLst>
  <p:notesMasterIdLst>
    <p:notesMasterId r:id="rId2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y="5149850" cx="9144000"/>
  <p:notesSz cx="9144000" cy="5149850"/>
  <p:defaultTextStyle>
    <a:defPPr>
      <a:defRPr lang="ru-RU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>
  <p:showPr>
    <p:present/>
    <p:sldAll/>
    <p:penClr>
      <a:prstClr val="red"/>
    </p:penClr>
  </p:showPr>
  <p:clrMru>
    <a:srgbClr val="A20136"/>
    <a:srgbClr val="676767"/>
  </p:clrMru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Theme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rgbClr val="00000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rgbClr val="00000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 lastView="sldThumbnailView">
  <p:normalViewPr>
    <p:restoredLeft sz="14191" autoAdjust="0"/>
    <p:restoredTop sz="94660"/>
  </p:normalViewPr>
  <p:slideViewPr>
    <p:cSldViewPr>
      <p:cViewPr varScale="1">
        <p:scale>
          <a:sx n="136" d="100"/>
          <a:sy n="136" d="100"/>
        </p:scale>
        <p:origin x="864" y="96"/>
      </p:cViewPr>
      <p:guideLst>
        <p:guide orient="horz" pos="287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tableStyles" Target="tableStyles.xml"/><Relationship Id="rId30" Type="http://schemas.openxmlformats.org/officeDocument/2006/relationships/presProps" Target="presProps.xml"/><Relationship Id="rId31" Type="http://schemas.openxmlformats.org/officeDocument/2006/relationships/viewProps" Target="viewProps.xml"/><Relationship Id="rId3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1AF2A9-EC2F-4BFA-82AA-7CA2D2E5024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845B989-2843-4483-AD7E-909407213D34}">
      <dgm:prSet/>
      <dgm:spPr>
        <a:solidFill>
          <a:srgbClr val="A20136"/>
        </a:solidFill>
      </dgm:spPr>
      <dgm:t>
        <a:bodyPr/>
        <a:lstStyle/>
        <a:p>
          <a:r>
            <a:rPr lang="ru-RU" b="0" i="0" dirty="0" smtClean="0"/>
            <a:t>Доходы=</a:t>
          </a:r>
          <a:r>
            <a:rPr lang="ru-RU" b="1" i="0" dirty="0" smtClean="0"/>
            <a:t>244.67</a:t>
          </a:r>
          <a:r>
            <a:rPr lang="ru-RU" b="0" i="0" dirty="0" err="1" smtClean="0"/>
            <a:t>млрд.руб</a:t>
          </a:r>
          <a:endParaRPr lang="ru-RU" dirty="0"/>
        </a:p>
      </dgm:t>
    </dgm:pt>
    <dgm:pt modelId="{577E1625-6D2A-4686-BE72-AB402137C653}" type="parTrans" cxnId="{8A739A18-6A76-4FD2-9380-6173246F7AAE}">
      <dgm:prSet/>
      <dgm:spPr/>
      <dgm:t>
        <a:bodyPr/>
        <a:lstStyle/>
        <a:p>
          <a:endParaRPr lang="ru-RU"/>
        </a:p>
      </dgm:t>
    </dgm:pt>
    <dgm:pt modelId="{F34DE55C-4FDC-45C3-AC89-D44253FB55F5}" type="sibTrans" cxnId="{8A739A18-6A76-4FD2-9380-6173246F7AAE}">
      <dgm:prSet/>
      <dgm:spPr/>
      <dgm:t>
        <a:bodyPr/>
        <a:lstStyle/>
        <a:p>
          <a:endParaRPr lang="ru-RU"/>
        </a:p>
      </dgm:t>
    </dgm:pt>
    <dgm:pt modelId="{C930452A-B9D4-410D-8A31-ABD770173CA6}">
      <dgm:prSet/>
      <dgm:spPr>
        <a:solidFill>
          <a:srgbClr val="A20136"/>
        </a:solidFill>
      </dgm:spPr>
      <dgm:t>
        <a:bodyPr/>
        <a:lstStyle/>
        <a:p>
          <a:r>
            <a:rPr lang="ru-RU" b="0" i="0" dirty="0" smtClean="0"/>
            <a:t>Расходы=</a:t>
          </a:r>
          <a:r>
            <a:rPr lang="ru-RU" b="1" i="0" dirty="0" smtClean="0"/>
            <a:t>242.21</a:t>
          </a:r>
          <a:r>
            <a:rPr lang="ru-RU" b="0" i="0" dirty="0" smtClean="0"/>
            <a:t/>
          </a:r>
          <a:r>
            <a:rPr lang="ru-RU" b="0" i="0" dirty="0" err="1" smtClean="0"/>
            <a:t>млрд.руб</a:t>
          </a:r>
          <a:endParaRPr lang="ru-RU" dirty="0"/>
        </a:p>
      </dgm:t>
    </dgm:pt>
    <dgm:pt modelId="{901E0FFA-B185-4758-8E94-B6FB14871E25}" type="parTrans" cxnId="{8731299E-DEEA-472D-9784-1F6A3ABF130A}">
      <dgm:prSet/>
      <dgm:spPr/>
      <dgm:t>
        <a:bodyPr/>
        <a:lstStyle/>
        <a:p>
          <a:endParaRPr lang="ru-RU"/>
        </a:p>
      </dgm:t>
    </dgm:pt>
    <dgm:pt modelId="{378EA6FE-714E-4A1E-8422-71EE2B30D1EA}" type="sibTrans" cxnId="{8731299E-DEEA-472D-9784-1F6A3ABF130A}">
      <dgm:prSet/>
      <dgm:spPr/>
      <dgm:t>
        <a:bodyPr/>
        <a:lstStyle/>
        <a:p>
          <a:endParaRPr lang="ru-RU"/>
        </a:p>
      </dgm:t>
    </dgm:pt>
    <dgm:pt modelId="{B66B3AEA-E002-4F3F-821F-D8AE7DFD6736}" type="pres">
      <dgm:prSet presAssocID="{861AF2A9-EC2F-4BFA-82AA-7CA2D2E502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4E0FE9-1E01-492F-A068-A8F89973A475}" type="pres">
      <dgm:prSet presAssocID="{0845B989-2843-4483-AD7E-909407213D34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188812-D778-43BF-BBC3-3F90114B388B}" type="pres">
      <dgm:prSet presAssocID="{F34DE55C-4FDC-45C3-AC89-D44253FB55F5}" presName="spacer" presStyleCnt="0"/>
      <dgm:spPr/>
    </dgm:pt>
    <dgm:pt modelId="{FD7A43FA-0B36-4679-9934-476E84D180CE}" type="pres">
      <dgm:prSet presAssocID="{C930452A-B9D4-410D-8A31-ABD770173CA6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739A18-6A76-4FD2-9380-6173246F7AAE}" srcId="{861AF2A9-EC2F-4BFA-82AA-7CA2D2E5024A}" destId="{0845B989-2843-4483-AD7E-909407213D34}" srcOrd="0" destOrd="0" parTransId="{577E1625-6D2A-4686-BE72-AB402137C653}" sibTransId="{F34DE55C-4FDC-45C3-AC89-D44253FB55F5}"/>
    <dgm:cxn modelId="{8731299E-DEEA-472D-9784-1F6A3ABF130A}" srcId="{861AF2A9-EC2F-4BFA-82AA-7CA2D2E5024A}" destId="{C930452A-B9D4-410D-8A31-ABD770173CA6}" srcOrd="1" destOrd="0" parTransId="{901E0FFA-B185-4758-8E94-B6FB14871E25}" sibTransId="{378EA6FE-714E-4A1E-8422-71EE2B30D1EA}"/>
    <dgm:cxn modelId="{88051BBD-99EF-4BD0-9D58-BA8B74025F60}" type="presOf" srcId="{C930452A-B9D4-410D-8A31-ABD770173CA6}" destId="{FD7A43FA-0B36-4679-9934-476E84D180CE}" srcOrd="0" destOrd="0" presId="urn:microsoft.com/office/officeart/2005/8/layout/vList2"/>
    <dgm:cxn modelId="{91528B47-0E73-4464-BDAE-99E4EF89AEF3}" type="presOf" srcId="{0845B989-2843-4483-AD7E-909407213D34}" destId="{A44E0FE9-1E01-492F-A068-A8F89973A475}" srcOrd="0" destOrd="0" presId="urn:microsoft.com/office/officeart/2005/8/layout/vList2"/>
    <dgm:cxn modelId="{B8D6D4AA-3A42-445A-8DCC-51F96398F546}" type="presOf" srcId="{861AF2A9-EC2F-4BFA-82AA-7CA2D2E5024A}" destId="{B66B3AEA-E002-4F3F-821F-D8AE7DFD6736}" srcOrd="0" destOrd="0" presId="urn:microsoft.com/office/officeart/2005/8/layout/vList2"/>
    <dgm:cxn modelId="{CFCFF3FA-F6BB-466F-A7B9-6B697C0CACCE}" type="presParOf" srcId="{B66B3AEA-E002-4F3F-821F-D8AE7DFD6736}" destId="{A44E0FE9-1E01-492F-A068-A8F89973A475}" srcOrd="0" destOrd="0" presId="urn:microsoft.com/office/officeart/2005/8/layout/vList2"/>
    <dgm:cxn modelId="{D87877CA-0239-48AE-9814-76579D814EC1}" type="presParOf" srcId="{B66B3AEA-E002-4F3F-821F-D8AE7DFD6736}" destId="{E2188812-D778-43BF-BBC3-3F90114B388B}" srcOrd="1" destOrd="0" presId="urn:microsoft.com/office/officeart/2005/8/layout/vList2"/>
    <dgm:cxn modelId="{F7DBF7A5-B37B-4DDB-BA0F-ECDA682CEE57}" type="presParOf" srcId="{B66B3AEA-E002-4F3F-821F-D8AE7DFD6736}" destId="{FD7A43FA-0B36-4679-9934-476E84D180CE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DF83B1A-C100-48B4-8ED8-EC12A1C5B31D}" type="doc">
      <dgm:prSet loTypeId="urn:microsoft.com/office/officeart/2005/8/layout/vList2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43B00B39-40C3-4E73-B9DA-610A9DB17B89}">
      <dgm:prSet/>
      <dgm:spPr/>
      <dgm:t>
        <a:bodyPr/>
        <a:lstStyle/>
        <a:p>
          <a:r>
            <a:rPr lang="ru-RU" b="0" i="0" dirty="0"/>
            <a:t>Доходы=</a:t>
          </a:r>
          <a:r>
            <a:rPr lang="ru-RU" b="1" i="0" dirty="0" smtClean="0"/>
            <a:t>105 604,22</a:t>
          </a:r>
          <a:r>
            <a:rPr lang="ru-RU" b="0" i="0" dirty="0" err="1" smtClean="0"/>
            <a:t>млн.руб</a:t>
          </a:r>
          <a:endParaRPr lang="ru-RU" dirty="0"/>
        </a:p>
      </dgm:t>
    </dgm:pt>
    <dgm:pt modelId="{8A16F075-0911-4A4A-94E7-75E76B69D453}" type="parTrans" cxnId="{2C659B4E-E9DD-49CE-8EAD-19623B29E95B}">
      <dgm:prSet/>
      <dgm:spPr/>
      <dgm:t>
        <a:bodyPr/>
        <a:lstStyle/>
        <a:p>
          <a:endParaRPr lang="ru-RU"/>
        </a:p>
      </dgm:t>
    </dgm:pt>
    <dgm:pt modelId="{D2B2C88F-EE21-4240-BDA3-4650E0CB3973}" type="sibTrans" cxnId="{2C659B4E-E9DD-49CE-8EAD-19623B29E95B}">
      <dgm:prSet/>
      <dgm:spPr/>
      <dgm:t>
        <a:bodyPr/>
        <a:lstStyle/>
        <a:p>
          <a:endParaRPr lang="ru-RU"/>
        </a:p>
      </dgm:t>
    </dgm:pt>
    <dgm:pt modelId="{80D26AD5-AC2E-4D1C-AF37-212FDEF0DA4B}">
      <dgm:prSet/>
      <dgm:spPr/>
      <dgm:t>
        <a:bodyPr/>
        <a:lstStyle/>
        <a:p>
          <a:r>
            <a:rPr lang="ru-RU" b="0" i="0" dirty="0"/>
            <a:t>Расходы=</a:t>
          </a:r>
          <a:r>
            <a:rPr lang="ru-RU" b="1" i="0" dirty="0" smtClean="0"/>
            <a:t>101 676,16</a:t>
          </a:r>
          <a:r>
            <a:rPr lang="ru-RU" b="0" i="0" dirty="0" smtClean="0"/>
            <a:t/>
          </a:r>
          <a:r>
            <a:rPr lang="ru-RU" b="0" i="0" dirty="0" err="1" smtClean="0"/>
            <a:t>млн.руб</a:t>
          </a:r>
          <a:endParaRPr lang="ru-RU" dirty="0"/>
        </a:p>
      </dgm:t>
    </dgm:pt>
    <dgm:pt modelId="{A35DEA9E-CEFF-43C5-BDC0-744783E6163E}" type="parTrans" cxnId="{06215420-EB26-453F-96E1-23790B8BFE23}">
      <dgm:prSet/>
      <dgm:spPr/>
      <dgm:t>
        <a:bodyPr/>
        <a:lstStyle/>
        <a:p>
          <a:endParaRPr lang="ru-RU"/>
        </a:p>
      </dgm:t>
    </dgm:pt>
    <dgm:pt modelId="{C2D09070-B04C-49E7-B147-B2DA445AD668}" type="sibTrans" cxnId="{06215420-EB26-453F-96E1-23790B8BFE23}">
      <dgm:prSet/>
      <dgm:spPr/>
      <dgm:t>
        <a:bodyPr/>
        <a:lstStyle/>
        <a:p>
          <a:endParaRPr lang="ru-RU"/>
        </a:p>
      </dgm:t>
    </dgm:pt>
    <dgm:pt modelId="{63729268-1595-489B-90C9-CEC5B29E1109}" type="pres">
      <dgm:prSet presAssocID="{2DF83B1A-C100-48B4-8ED8-EC12A1C5B31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6D75A6-E770-40C0-A667-973F28281FF9}" type="pres">
      <dgm:prSet presAssocID="{43B00B39-40C3-4E73-B9DA-610A9DB17B89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3269B7-DE4E-4EEF-B53C-8B0BFF4F2498}" type="pres">
      <dgm:prSet presAssocID="{D2B2C88F-EE21-4240-BDA3-4650E0CB3973}" presName="spacer" presStyleCnt="0"/>
      <dgm:spPr/>
    </dgm:pt>
    <dgm:pt modelId="{EE6404B5-4FC3-4372-B7F2-3A501BB32C59}" type="pres">
      <dgm:prSet presAssocID="{80D26AD5-AC2E-4D1C-AF37-212FDEF0DA4B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9A3B541-1AA4-41FC-91B5-24D763118A83}" type="presOf" srcId="{2DF83B1A-C100-48B4-8ED8-EC12A1C5B31D}" destId="{63729268-1595-489B-90C9-CEC5B29E1109}" srcOrd="0" destOrd="0" presId="urn:microsoft.com/office/officeart/2005/8/layout/vList2"/>
    <dgm:cxn modelId="{86779563-DC96-4CB9-A8AD-45AECE070091}" type="presOf" srcId="{80D26AD5-AC2E-4D1C-AF37-212FDEF0DA4B}" destId="{EE6404B5-4FC3-4372-B7F2-3A501BB32C59}" srcOrd="0" destOrd="0" presId="urn:microsoft.com/office/officeart/2005/8/layout/vList2"/>
    <dgm:cxn modelId="{86483177-04F6-45A8-BC4B-7CF22B8D9E3E}" type="presOf" srcId="{43B00B39-40C3-4E73-B9DA-610A9DB17B89}" destId="{516D75A6-E770-40C0-A667-973F28281FF9}" srcOrd="0" destOrd="0" presId="urn:microsoft.com/office/officeart/2005/8/layout/vList2"/>
    <dgm:cxn modelId="{06215420-EB26-453F-96E1-23790B8BFE23}" srcId="{2DF83B1A-C100-48B4-8ED8-EC12A1C5B31D}" destId="{80D26AD5-AC2E-4D1C-AF37-212FDEF0DA4B}" srcOrd="1" destOrd="0" parTransId="{A35DEA9E-CEFF-43C5-BDC0-744783E6163E}" sibTransId="{C2D09070-B04C-49E7-B147-B2DA445AD668}"/>
    <dgm:cxn modelId="{2C659B4E-E9DD-49CE-8EAD-19623B29E95B}" srcId="{2DF83B1A-C100-48B4-8ED8-EC12A1C5B31D}" destId="{43B00B39-40C3-4E73-B9DA-610A9DB17B89}" srcOrd="0" destOrd="0" parTransId="{8A16F075-0911-4A4A-94E7-75E76B69D453}" sibTransId="{D2B2C88F-EE21-4240-BDA3-4650E0CB3973}"/>
    <dgm:cxn modelId="{204A32AF-EE4A-4FD7-B89A-DE99AFA62D07}" type="presParOf" srcId="{63729268-1595-489B-90C9-CEC5B29E1109}" destId="{516D75A6-E770-40C0-A667-973F28281FF9}" srcOrd="0" destOrd="0" presId="urn:microsoft.com/office/officeart/2005/8/layout/vList2"/>
    <dgm:cxn modelId="{C24500DF-33E3-4969-9811-EF1088414A06}" type="presParOf" srcId="{63729268-1595-489B-90C9-CEC5B29E1109}" destId="{C73269B7-DE4E-4EEF-B53C-8B0BFF4F2498}" srcOrd="1" destOrd="0" presId="urn:microsoft.com/office/officeart/2005/8/layout/vList2"/>
    <dgm:cxn modelId="{CA6B8AB6-B038-45FE-BA55-97EAB5A89F4E}" type="presParOf" srcId="{63729268-1595-489B-90C9-CEC5B29E1109}" destId="{EE6404B5-4FC3-4372-B7F2-3A501BB32C5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4E0FE9-1E01-492F-A068-A8F89973A475}">
      <dsp:nvSpPr>
        <dsp:cNvPr id="0" name=""/>
        <dsp:cNvSpPr/>
      </dsp:nvSpPr>
      <dsp:spPr>
        <a:xfrm>
          <a:off x="0" y="323851"/>
          <a:ext cx="3048000" cy="455715"/>
        </a:xfrm>
        <a:prstGeom prst="roundRect">
          <a:avLst/>
        </a:prstGeom>
        <a:solidFill>
          <a:srgbClr val="A2013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0" i="0" kern="1200" dirty="0" smtClean="0"/>
            <a:t>Доходы= </a:t>
          </a:r>
          <a:r>
            <a:rPr lang="ru-RU" sz="1900" b="1" i="0" kern="1200" dirty="0" smtClean="0"/>
            <a:t>244.67 </a:t>
          </a:r>
          <a:r>
            <a:rPr lang="ru-RU" sz="1900" b="0" i="0" kern="1200" dirty="0" err="1" smtClean="0"/>
            <a:t>млрд.руб</a:t>
          </a:r>
          <a:endParaRPr lang="ru-RU" sz="1900" kern="1200" dirty="0"/>
        </a:p>
      </dsp:txBody>
      <dsp:txXfrm>
        <a:off x="22246" y="346097"/>
        <a:ext cx="3003508" cy="411223"/>
      </dsp:txXfrm>
    </dsp:sp>
    <dsp:sp modelId="{FD7A43FA-0B36-4679-9934-476E84D180CE}">
      <dsp:nvSpPr>
        <dsp:cNvPr id="0" name=""/>
        <dsp:cNvSpPr/>
      </dsp:nvSpPr>
      <dsp:spPr>
        <a:xfrm>
          <a:off x="0" y="834286"/>
          <a:ext cx="3048000" cy="455715"/>
        </a:xfrm>
        <a:prstGeom prst="roundRect">
          <a:avLst/>
        </a:prstGeom>
        <a:solidFill>
          <a:srgbClr val="A2013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0" i="0" kern="1200" dirty="0" smtClean="0"/>
            <a:t>Расходы= </a:t>
          </a:r>
          <a:r>
            <a:rPr lang="ru-RU" sz="1900" b="1" i="0" kern="1200" dirty="0" smtClean="0"/>
            <a:t>242.21</a:t>
          </a:r>
          <a:r>
            <a:rPr lang="ru-RU" sz="1900" b="0" i="0" kern="1200" dirty="0" smtClean="0"/>
            <a:t> </a:t>
          </a:r>
          <a:r>
            <a:rPr lang="ru-RU" sz="1900" b="0" i="0" kern="1200" dirty="0" err="1" smtClean="0"/>
            <a:t>млрд.руб</a:t>
          </a:r>
          <a:endParaRPr lang="ru-RU" sz="1900" kern="1200" dirty="0"/>
        </a:p>
      </dsp:txBody>
      <dsp:txXfrm>
        <a:off x="22246" y="856532"/>
        <a:ext cx="3003508" cy="41122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6D75A6-E770-40C0-A667-973F28281FF9}">
      <dsp:nvSpPr>
        <dsp:cNvPr id="0" name=""/>
        <dsp:cNvSpPr/>
      </dsp:nvSpPr>
      <dsp:spPr>
        <a:xfrm>
          <a:off x="0" y="4333"/>
          <a:ext cx="3124200" cy="407745"/>
        </a:xfrm>
        <a:prstGeom prst="round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0" i="0" kern="1200" dirty="0"/>
            <a:t>Доходы= </a:t>
          </a:r>
          <a:r>
            <a:rPr lang="ru-RU" sz="1700" b="1" i="0" kern="1200" dirty="0" smtClean="0"/>
            <a:t>105 604,22 </a:t>
          </a:r>
          <a:r>
            <a:rPr lang="ru-RU" sz="1700" b="0" i="0" kern="1200" dirty="0" err="1" smtClean="0"/>
            <a:t>млн.руб</a:t>
          </a:r>
          <a:endParaRPr lang="ru-RU" sz="1700" kern="1200" dirty="0"/>
        </a:p>
      </dsp:txBody>
      <dsp:txXfrm>
        <a:off x="19904" y="24237"/>
        <a:ext cx="3084392" cy="367937"/>
      </dsp:txXfrm>
    </dsp:sp>
    <dsp:sp modelId="{EE6404B5-4FC3-4372-B7F2-3A501BB32C59}">
      <dsp:nvSpPr>
        <dsp:cNvPr id="0" name=""/>
        <dsp:cNvSpPr/>
      </dsp:nvSpPr>
      <dsp:spPr>
        <a:xfrm>
          <a:off x="0" y="461039"/>
          <a:ext cx="3124200" cy="407745"/>
        </a:xfrm>
        <a:prstGeom prst="roundRect">
          <a:avLst/>
        </a:prstGeom>
        <a:solidFill>
          <a:schemeClr val="accent2">
            <a:shade val="80000"/>
            <a:hueOff val="-35872"/>
            <a:satOff val="-4024"/>
            <a:lumOff val="2568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0" i="0" kern="1200" dirty="0"/>
            <a:t>Расходы= </a:t>
          </a:r>
          <a:r>
            <a:rPr lang="ru-RU" sz="1700" b="1" i="0" kern="1200" dirty="0" smtClean="0"/>
            <a:t>101 676,16</a:t>
          </a:r>
          <a:r>
            <a:rPr lang="ru-RU" sz="1700" b="0" i="0" kern="1200" dirty="0" smtClean="0"/>
            <a:t> </a:t>
          </a:r>
          <a:r>
            <a:rPr lang="ru-RU" sz="1700" b="0" i="0" kern="1200" dirty="0" err="1" smtClean="0"/>
            <a:t>млн.руб</a:t>
          </a:r>
          <a:endParaRPr lang="ru-RU" sz="1700" kern="1200" dirty="0"/>
        </a:p>
      </dsp:txBody>
      <dsp:txXfrm>
        <a:off x="19904" y="480943"/>
        <a:ext cx="3084392" cy="3679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Верхний колонтитул 1"/>
          <p:cNvSpPr>
            <a:spLocks noGrp="1" noEditPoints="1"/>
          </p:cNvSpPr>
          <p:nvPr>
            <p:ph type="hdr" sz="quarter"/>
          </p:nvPr>
        </p:nvSpPr>
        <p:spPr>
          <a:xfrm>
            <a:off x="0" y="0"/>
            <a:ext cx="3962400" cy="258763"/>
          </a:xfrm>
          <a:prstGeom prst="rect"/>
        </p:spPr>
        <p:txBody>
          <a:bodyPr bIns="45720" lIns="91440" rIns="91440" rtlCol="0" tIns="45720" vert="horz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674" name="Дата 2"/>
          <p:cNvSpPr>
            <a:spLocks noGrp="1" noEditPoints="1"/>
          </p:cNvSpPr>
          <p:nvPr>
            <p:ph type="dt" idx="1"/>
          </p:nvPr>
        </p:nvSpPr>
        <p:spPr>
          <a:xfrm>
            <a:off x="5180013" y="0"/>
            <a:ext cx="3962400" cy="258763"/>
          </a:xfrm>
          <a:prstGeom prst="rect"/>
        </p:spPr>
        <p:txBody>
          <a:bodyPr bIns="45720" lIns="91440" rIns="91440" rtlCol="0" tIns="45720" vert="horz"/>
          <a:lstStyle>
            <a:lvl1pPr algn="r">
              <a:defRPr sz="1200"/>
            </a:lvl1pPr>
          </a:lstStyle>
          <a:p>
            <a:fld id="{B0D4187A-6D31-454D-AEAA-CF330597DEAF}" type="datetimeFigureOut">
              <a:rPr lang="ru-RU" smtClean="0"/>
              <a:t>18.12.2024</a:t>
            </a:fld>
            <a:endParaRPr lang="ru-RU"/>
          </a:p>
        </p:txBody>
      </p:sp>
      <p:sp>
        <p:nvSpPr>
          <p:cNvPr id="1048675" name="Образ слайда 3"/>
          <p:cNvSpPr>
            <a:spLocks noChangeAspect="1" noRot="1" noGrp="1" noEditPoints="1"/>
          </p:cNvSpPr>
          <p:nvPr>
            <p:ph type="sldImg" idx="2"/>
          </p:nvPr>
        </p:nvSpPr>
        <p:spPr>
          <a:xfrm>
            <a:off x="3030538" y="644525"/>
            <a:ext cx="3082925" cy="1736725"/>
          </a:xfrm>
          <a:prstGeom prst="rect"/>
          <a:noFill/>
          <a:ln w="12700">
            <a:solidFill>
              <a:prstClr val="black"/>
            </a:solidFill>
          </a:ln>
        </p:spPr>
        <p:txBody>
          <a:bodyPr anchor="ctr" bIns="45720" lIns="91440" rIns="91440" rtlCol="0" tIns="45720" vert="horz"/>
          <a:p>
            <a:endParaRPr lang="ru-RU"/>
          </a:p>
        </p:txBody>
      </p:sp>
      <p:sp>
        <p:nvSpPr>
          <p:cNvPr id="1048676" name="Заметки 4"/>
          <p:cNvSpPr>
            <a:spLocks noGrp="1" noEditPoints="1"/>
          </p:cNvSpPr>
          <p:nvPr>
            <p:ph type="body" sz="quarter" idx="3"/>
          </p:nvPr>
        </p:nvSpPr>
        <p:spPr>
          <a:xfrm>
            <a:off x="914400" y="2478088"/>
            <a:ext cx="7315200" cy="2028825"/>
          </a:xfrm>
          <a:prstGeom prst="rect"/>
        </p:spPr>
        <p:txBody>
          <a:bodyPr bIns="45720" lIns="91440" rIns="91440" rtlCol="0" tIns="45720" vert="horz"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48677" name="Нижний колонтитул 5"/>
          <p:cNvSpPr>
            <a:spLocks noGrp="1" noEditPoints="1"/>
          </p:cNvSpPr>
          <p:nvPr>
            <p:ph type="ftr" sz="quarter" idx="4"/>
          </p:nvPr>
        </p:nvSpPr>
        <p:spPr>
          <a:xfrm>
            <a:off x="0" y="4891088"/>
            <a:ext cx="3962400" cy="258762"/>
          </a:xfrm>
          <a:prstGeom prst="rect"/>
        </p:spPr>
        <p:txBody>
          <a:bodyPr anchor="b" bIns="45720" lIns="91440" rIns="91440" rtlCol="0" tIns="45720" vert="horz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1048678" name="Номер слайда 6"/>
          <p:cNvSpPr>
            <a:spLocks noGrp="1" noEditPoints="1"/>
          </p:cNvSpPr>
          <p:nvPr>
            <p:ph type="sldNum" sz="quarter" idx="5"/>
          </p:nvPr>
        </p:nvSpPr>
        <p:spPr>
          <a:xfrm>
            <a:off x="5180013" y="4891088"/>
            <a:ext cx="3962400" cy="258762"/>
          </a:xfrm>
          <a:prstGeom prst="rect"/>
        </p:spPr>
        <p:txBody>
          <a:bodyPr anchor="b" bIns="45720" lIns="91440" rIns="91440" rtlCol="0" tIns="45720" vert="horz"/>
          <a:lstStyle>
            <a:lvl1pPr algn="r">
              <a:defRPr sz="1200"/>
            </a:lvl1pPr>
          </a:lstStyle>
          <a:p>
            <a:fld id="{C2F23B42-DED9-46F2-9E18-2D95D3BBA96E}" type="slidenum">
              <a:rPr lang="ru-RU" smtClean="0"/>
              <a:t>‹#›</a:t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hf dt="0" ftr="0" hdr="0" sldNum="0"/>
  <p:notesStyle>
    <a:lvl1pPr algn="l" defTabSz="914400" eaLnBrk="1" hangingPunct="1" latinLnBrk="0" marL="0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slide" Target="../slides/slide26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Заполнитель изображения слайда 1"/>
          <p:cNvSpPr>
            <a:spLocks noChangeAspect="1" noRot="1" noGrp="1" noEditPoints="1"/>
          </p:cNvSpPr>
          <p:nvPr>
            <p:ph type="sldImg"/>
          </p:nvPr>
        </p:nvSpPr>
        <p:spPr>
          <a:xfrm>
            <a:off x="3030538" y="644525"/>
            <a:ext cx="3082925" cy="1736725"/>
          </a:xfrm>
          <a:prstGeom prst="rect"/>
        </p:spPr>
        <p:txBody>
          <a:bodyPr/>
          <a:p/>
        </p:txBody>
      </p:sp>
      <p:sp>
        <p:nvSpPr>
          <p:cNvPr id="1048596" name="Заполнитель текста 2"/>
          <p:cNvSpPr>
            <a:spLocks noGrp="1" noEditPoints="1"/>
          </p:cNvSpPr>
          <p:nvPr>
            <p:ph type="body" idx="3"/>
          </p:nvPr>
        </p:nvSpPr>
        <p:spPr>
          <a:prstGeom prst="rect"/>
        </p:spPr>
        <p:txBody>
          <a:bodyPr/>
          <a:p>
            <a:endParaRPr lang="en-US"/>
          </a:p>
        </p:txBody>
      </p:sp>
      <p:sp>
        <p:nvSpPr>
          <p:cNvPr id="1048597" name="Заполнитель номера слайда 3"/>
          <p:cNvSpPr>
            <a:spLocks noGrp="1" noEditPoints="1"/>
          </p:cNvSpPr>
          <p:nvPr>
            <p:ph type="sldNum" sz="quarter" idx="5"/>
          </p:nvPr>
        </p:nvSpPr>
        <p:spPr>
          <a:prstGeom prst="rect"/>
        </p:spPr>
        <p:txBody>
          <a:bodyPr/>
          <a:p>
            <a:fld id="{184C56F5-264E-4684-B293-ED84D64A6FCA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7" name="Google Shape;764;p24:notes"/>
          <p:cNvSpPr>
            <a:spLocks noGrp="1" noEditPoints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/>
        </p:spPr>
        <p:txBody>
          <a:bodyPr anchor="t" bIns="45700" lIns="91425" rIns="91425" tIns="45700" wrap="square">
            <a:noAutofit/>
          </a:bodyPr>
          <a:p>
            <a:pPr algn="l" indent="0" marL="0" rtl="0">
              <a:spcBef>
                <a:spcPts val="0"/>
              </a:spcBef>
              <a:spcAft>
                <a:spcPts val="0"/>
              </a:spcAft>
              <a:buNone/>
            </a:pPr>
          </a:p>
        </p:txBody>
      </p:sp>
      <p:sp>
        <p:nvSpPr>
          <p:cNvPr id="1048658" name="Google Shape;765;p24:notes"/>
          <p:cNvSpPr>
            <a:spLocks noChangeAspect="1" noRot="1" noGrp="1" noEditPoints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custGeom>
            <a:avLst/>
            <a:ahLst/>
            <a:rect l="l" t="t" r="r" b="b"/>
            <a:pathLst>
              <a:path w="120000" h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</p:spPr>
        <p:txBody>
          <a:bodyPr/>
          <a:p/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image" Target="../media/image1.png"/><Relationship Id="rId2" Type="http://schemas.openxmlformats.org/officeDocument/2006/relationships/image" Target="../media/image2.png"/><Relationship Id="rId3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9" name="Holder 2"/>
          <p:cNvSpPr>
            <a:spLocks noGrp="1" noEditPoints="1"/>
          </p:cNvSpPr>
          <p:nvPr>
            <p:ph type="ctrTitle"/>
          </p:nvPr>
        </p:nvSpPr>
        <p:spPr>
          <a:xfrm>
            <a:off x="685800" y="1596453"/>
            <a:ext cx="7772400" cy="1081468"/>
          </a:xfrm>
          <a:prstGeom prst="rect"/>
        </p:spPr>
        <p:txBody>
          <a:bodyPr bIns="0" lIns="0" rIns="0" tIns="0" wrap="square">
            <a:spAutoFit/>
          </a:bodyPr>
          <a:p/>
        </p:txBody>
      </p:sp>
      <p:sp>
        <p:nvSpPr>
          <p:cNvPr id="1048660" name="Holder 3"/>
          <p:cNvSpPr>
            <a:spLocks noGrp="1" noEditPoints="1"/>
          </p:cNvSpPr>
          <p:nvPr>
            <p:ph type="subTitle" idx="4"/>
          </p:nvPr>
        </p:nvSpPr>
        <p:spPr>
          <a:xfrm>
            <a:off x="1371600" y="2883916"/>
            <a:ext cx="6400800" cy="1287462"/>
          </a:xfrm>
          <a:prstGeom prst="rect"/>
        </p:spPr>
        <p:txBody>
          <a:bodyPr bIns="0" lIns="0" rIns="0" tIns="0" wrap="square">
            <a:spAutoFit/>
          </a:bodyPr>
          <a:p>
            <a:pPr lvl="0"/>
          </a:p>
        </p:txBody>
      </p:sp>
      <p:sp>
        <p:nvSpPr>
          <p:cNvPr id="1048661" name="Holder 4"/>
          <p:cNvSpPr>
            <a:spLocks noGrp="1" noEditPoints="1"/>
          </p:cNvSpPr>
          <p:nvPr>
            <p:ph type="ftr" sz="quarter" idx="5"/>
          </p:nvPr>
        </p:nvSpPr>
        <p:spPr/>
        <p:txBody>
          <a:bodyPr bIns="0" lIns="0" rIns="0" tIns="0"/>
          <a:lstStyle>
            <a:lvl1pPr>
              <a:defRPr b="0" sz="1400" i="0">
                <a:solidFill>
                  <a:srgbClr val="7E7E7E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ts val="1639"/>
              </a:lnSpc>
            </a:pPr>
            <a:r>
              <a:rPr dirty="0" spc="-15"/>
              <a:t>20</a:t>
            </a:r>
          </a:p>
        </p:txBody>
      </p:sp>
      <p:sp>
        <p:nvSpPr>
          <p:cNvPr id="1048662" name="Holder 5"/>
          <p:cNvSpPr>
            <a:spLocks noGrp="1" noEditPoints="1"/>
          </p:cNvSpPr>
          <p:nvPr>
            <p:ph type="dt" sz="half" idx="6"/>
          </p:nvPr>
        </p:nvSpPr>
        <p:spPr/>
        <p:txBody>
          <a:bodyPr bIns="0" lIns="0" rIns="0" t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12/18/2024</a:t>
            </a:fld>
            <a:endParaRPr lang="en-US"/>
          </a:p>
        </p:txBody>
      </p:sp>
      <p:sp>
        <p:nvSpPr>
          <p:cNvPr id="1048663" name="Holder 6"/>
          <p:cNvSpPr>
            <a:spLocks noGrp="1" noEditPoints="1"/>
          </p:cNvSpPr>
          <p:nvPr>
            <p:ph type="sldNum" sz="quarter" idx="7"/>
          </p:nvPr>
        </p:nvSpPr>
        <p:spPr/>
        <p:txBody>
          <a:bodyPr bIns="0" lIns="0" rIns="0" t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  <p:hf dt="0" ftr="0" hdr="0" sldNu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3" name="Holder 2"/>
          <p:cNvSpPr>
            <a:spLocks noGrp="1" noEditPoints="1"/>
          </p:cNvSpPr>
          <p:nvPr>
            <p:ph type="title"/>
          </p:nvPr>
        </p:nvSpPr>
        <p:spPr/>
        <p:txBody>
          <a:bodyPr bIns="0" lIns="0" rIns="0" tIns="0"/>
          <a:lstStyle>
            <a:lvl1pPr>
              <a:defRPr b="1" sz="320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/>
        </p:txBody>
      </p:sp>
      <p:sp>
        <p:nvSpPr>
          <p:cNvPr id="1048584" name="Holder 3"/>
          <p:cNvSpPr>
            <a:spLocks noGrp="1" noEditPoints="1"/>
          </p:cNvSpPr>
          <p:nvPr>
            <p:ph type="body" idx="1"/>
          </p:nvPr>
        </p:nvSpPr>
        <p:spPr/>
        <p:txBody>
          <a:bodyPr bIns="0" lIns="0" rIns="0" t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pPr lvl="0"/>
          </a:p>
        </p:txBody>
      </p:sp>
      <p:sp>
        <p:nvSpPr>
          <p:cNvPr id="1048585" name="Holder 4"/>
          <p:cNvSpPr>
            <a:spLocks noGrp="1" noEditPoints="1"/>
          </p:cNvSpPr>
          <p:nvPr>
            <p:ph type="ftr" sz="quarter" idx="5"/>
          </p:nvPr>
        </p:nvSpPr>
        <p:spPr/>
        <p:txBody>
          <a:bodyPr bIns="0" lIns="0" rIns="0" tIns="0"/>
          <a:lstStyle>
            <a:lvl1pPr>
              <a:defRPr b="0" sz="1400" i="0">
                <a:solidFill>
                  <a:srgbClr val="7E7E7E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ts val="1639"/>
              </a:lnSpc>
            </a:pPr>
            <a:r>
              <a:rPr dirty="0" spc="-15"/>
              <a:t>20</a:t>
            </a:r>
          </a:p>
        </p:txBody>
      </p:sp>
      <p:sp>
        <p:nvSpPr>
          <p:cNvPr id="1048586" name="Holder 5"/>
          <p:cNvSpPr>
            <a:spLocks noGrp="1" noEditPoints="1"/>
          </p:cNvSpPr>
          <p:nvPr>
            <p:ph type="dt" sz="half" idx="6"/>
          </p:nvPr>
        </p:nvSpPr>
        <p:spPr/>
        <p:txBody>
          <a:bodyPr bIns="0" lIns="0" rIns="0" t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12/18/2024</a:t>
            </a:fld>
            <a:endParaRPr lang="en-US"/>
          </a:p>
        </p:txBody>
      </p:sp>
      <p:sp>
        <p:nvSpPr>
          <p:cNvPr id="1048587" name="Holder 6"/>
          <p:cNvSpPr>
            <a:spLocks noGrp="1" noEditPoints="1"/>
          </p:cNvSpPr>
          <p:nvPr>
            <p:ph type="sldNum" sz="quarter" idx="7"/>
          </p:nvPr>
        </p:nvSpPr>
        <p:spPr/>
        <p:txBody>
          <a:bodyPr bIns="0" lIns="0" rIns="0" t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  <p:hf dt="0" ftr="0" hdr="0" sldNu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4" name="Holder 2"/>
          <p:cNvSpPr>
            <a:spLocks noGrp="1" noEditPoints="1"/>
          </p:cNvSpPr>
          <p:nvPr>
            <p:ph type="title"/>
          </p:nvPr>
        </p:nvSpPr>
        <p:spPr/>
        <p:txBody>
          <a:bodyPr bIns="0" lIns="0" rIns="0" tIns="0"/>
          <a:lstStyle>
            <a:lvl1pPr>
              <a:defRPr b="1" sz="320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/>
        </p:txBody>
      </p:sp>
      <p:sp>
        <p:nvSpPr>
          <p:cNvPr id="1048665" name="Holder 3"/>
          <p:cNvSpPr>
            <a:spLocks noGrp="1" noEditPoints="1"/>
          </p:cNvSpPr>
          <p:nvPr>
            <p:ph sz="half" idx="2"/>
          </p:nvPr>
        </p:nvSpPr>
        <p:spPr>
          <a:xfrm>
            <a:off x="457200" y="1184465"/>
            <a:ext cx="3977640" cy="3398901"/>
          </a:xfrm>
          <a:prstGeom prst="rect"/>
        </p:spPr>
        <p:txBody>
          <a:bodyPr bIns="0" lIns="0" rIns="0" tIns="0" wrap="square">
            <a:spAutoFit/>
          </a:bodyPr>
          <a:p>
            <a:pPr lvl="0"/>
          </a:p>
        </p:txBody>
      </p:sp>
      <p:sp>
        <p:nvSpPr>
          <p:cNvPr id="1048666" name="Holder 4"/>
          <p:cNvSpPr>
            <a:spLocks noGrp="1" noEditPoints="1"/>
          </p:cNvSpPr>
          <p:nvPr>
            <p:ph sz="half" idx="3"/>
          </p:nvPr>
        </p:nvSpPr>
        <p:spPr>
          <a:xfrm>
            <a:off x="4709160" y="1184465"/>
            <a:ext cx="3977640" cy="3398901"/>
          </a:xfrm>
          <a:prstGeom prst="rect"/>
        </p:spPr>
        <p:txBody>
          <a:bodyPr bIns="0" lIns="0" rIns="0" tIns="0" wrap="square">
            <a:spAutoFit/>
          </a:bodyPr>
          <a:p>
            <a:pPr lvl="0"/>
          </a:p>
        </p:txBody>
      </p:sp>
      <p:sp>
        <p:nvSpPr>
          <p:cNvPr id="1048667" name="Holder 5"/>
          <p:cNvSpPr>
            <a:spLocks noGrp="1" noEditPoints="1"/>
          </p:cNvSpPr>
          <p:nvPr>
            <p:ph type="ftr" sz="quarter" idx="5"/>
          </p:nvPr>
        </p:nvSpPr>
        <p:spPr/>
        <p:txBody>
          <a:bodyPr bIns="0" lIns="0" rIns="0" tIns="0"/>
          <a:lstStyle>
            <a:lvl1pPr>
              <a:defRPr b="0" sz="1400" i="0">
                <a:solidFill>
                  <a:srgbClr val="7E7E7E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ts val="1639"/>
              </a:lnSpc>
            </a:pPr>
            <a:r>
              <a:rPr dirty="0" spc="-15"/>
              <a:t>20</a:t>
            </a:r>
          </a:p>
        </p:txBody>
      </p:sp>
      <p:sp>
        <p:nvSpPr>
          <p:cNvPr id="1048668" name="Holder 6"/>
          <p:cNvSpPr>
            <a:spLocks noGrp="1" noEditPoints="1"/>
          </p:cNvSpPr>
          <p:nvPr>
            <p:ph type="dt" sz="half" idx="6"/>
          </p:nvPr>
        </p:nvSpPr>
        <p:spPr/>
        <p:txBody>
          <a:bodyPr bIns="0" lIns="0" rIns="0" t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12/18/2024</a:t>
            </a:fld>
            <a:endParaRPr lang="en-US"/>
          </a:p>
        </p:txBody>
      </p:sp>
      <p:sp>
        <p:nvSpPr>
          <p:cNvPr id="1048669" name="Holder 7"/>
          <p:cNvSpPr>
            <a:spLocks noGrp="1" noEditPoints="1"/>
          </p:cNvSpPr>
          <p:nvPr>
            <p:ph type="sldNum" sz="quarter" idx="7"/>
          </p:nvPr>
        </p:nvSpPr>
        <p:spPr/>
        <p:txBody>
          <a:bodyPr bIns="0" lIns="0" rIns="0" t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  <p:hf dt="0" ftr="0" hdr="0" sldNu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4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0" name="Holder 2"/>
          <p:cNvSpPr>
            <a:spLocks noGrp="1" noEditPoints="1"/>
          </p:cNvSpPr>
          <p:nvPr>
            <p:ph type="title"/>
          </p:nvPr>
        </p:nvSpPr>
        <p:spPr/>
        <p:txBody>
          <a:bodyPr bIns="0" lIns="0" rIns="0" tIns="0"/>
          <a:lstStyle>
            <a:lvl1pPr>
              <a:defRPr b="1" sz="320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/>
        </p:txBody>
      </p:sp>
      <p:sp>
        <p:nvSpPr>
          <p:cNvPr id="1048601" name="Holder 3"/>
          <p:cNvSpPr>
            <a:spLocks noGrp="1" noEditPoints="1"/>
          </p:cNvSpPr>
          <p:nvPr>
            <p:ph type="ftr" sz="quarter" idx="5"/>
          </p:nvPr>
        </p:nvSpPr>
        <p:spPr/>
        <p:txBody>
          <a:bodyPr bIns="0" lIns="0" rIns="0" tIns="0"/>
          <a:lstStyle>
            <a:lvl1pPr>
              <a:defRPr b="0" sz="1400" i="0">
                <a:solidFill>
                  <a:srgbClr val="7E7E7E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ts val="1639"/>
              </a:lnSpc>
            </a:pPr>
            <a:r>
              <a:rPr dirty="0" spc="-15"/>
              <a:t>20</a:t>
            </a:r>
          </a:p>
        </p:txBody>
      </p:sp>
      <p:sp>
        <p:nvSpPr>
          <p:cNvPr id="1048602" name="Holder 4"/>
          <p:cNvSpPr>
            <a:spLocks noGrp="1" noEditPoints="1"/>
          </p:cNvSpPr>
          <p:nvPr>
            <p:ph type="dt" sz="half" idx="6"/>
          </p:nvPr>
        </p:nvSpPr>
        <p:spPr/>
        <p:txBody>
          <a:bodyPr bIns="0" lIns="0" rIns="0" t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12/18/2024</a:t>
            </a:fld>
            <a:endParaRPr lang="en-US"/>
          </a:p>
        </p:txBody>
      </p:sp>
      <p:sp>
        <p:nvSpPr>
          <p:cNvPr id="1048603" name="Holder 5"/>
          <p:cNvSpPr>
            <a:spLocks noGrp="1" noEditPoints="1"/>
          </p:cNvSpPr>
          <p:nvPr>
            <p:ph type="sldNum" sz="quarter" idx="7"/>
          </p:nvPr>
        </p:nvSpPr>
        <p:spPr/>
        <p:txBody>
          <a:bodyPr bIns="0" lIns="0" rIns="0" t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  <p:hf dt="0" ftr="0" hdr="0" sldNu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0" name="Holder 2"/>
          <p:cNvSpPr>
            <a:spLocks noGrp="1" noEditPoints="1"/>
          </p:cNvSpPr>
          <p:nvPr>
            <p:ph type="ftr" sz="quarter" idx="5"/>
          </p:nvPr>
        </p:nvSpPr>
        <p:spPr/>
        <p:txBody>
          <a:bodyPr bIns="0" lIns="0" rIns="0" tIns="0"/>
          <a:lstStyle>
            <a:lvl1pPr>
              <a:defRPr b="0" sz="1400" i="0">
                <a:solidFill>
                  <a:srgbClr val="7E7E7E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ts val="1639"/>
              </a:lnSpc>
            </a:pPr>
            <a:r>
              <a:rPr dirty="0" spc="-15"/>
              <a:t>20</a:t>
            </a:r>
          </a:p>
        </p:txBody>
      </p:sp>
      <p:sp>
        <p:nvSpPr>
          <p:cNvPr id="1048671" name="Holder 3"/>
          <p:cNvSpPr>
            <a:spLocks noGrp="1" noEditPoints="1"/>
          </p:cNvSpPr>
          <p:nvPr>
            <p:ph type="dt" sz="half" idx="6"/>
          </p:nvPr>
        </p:nvSpPr>
        <p:spPr/>
        <p:txBody>
          <a:bodyPr bIns="0" lIns="0" rIns="0" t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12/18/2024</a:t>
            </a:fld>
            <a:endParaRPr lang="en-US"/>
          </a:p>
        </p:txBody>
      </p:sp>
      <p:sp>
        <p:nvSpPr>
          <p:cNvPr id="1048672" name="Holder 4"/>
          <p:cNvSpPr>
            <a:spLocks noGrp="1" noEditPoints="1"/>
          </p:cNvSpPr>
          <p:nvPr>
            <p:ph type="sldNum" sz="quarter" idx="7"/>
          </p:nvPr>
        </p:nvSpPr>
        <p:spPr/>
        <p:txBody>
          <a:bodyPr bIns="0" lIns="0" rIns="0" t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Ovr>
    <a:masterClrMapping/>
  </p:clrMapOvr>
  <p:hf dt="0" ftr="0" hdr="0" sldNu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3_Титульный слайд">
    <p:bg>
      <p:bgPr>
        <a:solidFill>
          <a:schemeClr val="accent1"/>
        </a:solidFill>
        <a:effectLst/>
      </p:bgPr>
    </p:bg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Google Shape;16;p28"/>
          <p:cNvSpPr>
            <a:spLocks noGrp="1" noEditPoints="1"/>
          </p:cNvSpPr>
          <p:nvPr>
            <p:ph type="ctrTitle"/>
          </p:nvPr>
        </p:nvSpPr>
        <p:spPr>
          <a:xfrm>
            <a:off x="646881" y="1217072"/>
            <a:ext cx="7354119" cy="1656964"/>
          </a:xfrm>
          <a:prstGeom prst="rect"/>
          <a:noFill/>
          <a:ln>
            <a:noFill/>
          </a:ln>
        </p:spPr>
        <p:txBody>
          <a:bodyPr anchor="b" bIns="0" lIns="0" rIns="0" tIns="0" wrap="square">
            <a:no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 panose="020B0604020202020204" pitchFamily="34" charset="0"/>
              <a:buNone/>
              <a:defRPr sz="2258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648" name="Google Shape;17;p28"/>
          <p:cNvSpPr>
            <a:spLocks noGrp="1" noEditPoints="1"/>
          </p:cNvSpPr>
          <p:nvPr>
            <p:ph type="subTitle" idx="1"/>
          </p:nvPr>
        </p:nvSpPr>
        <p:spPr>
          <a:xfrm>
            <a:off x="646881" y="2989651"/>
            <a:ext cx="7354120" cy="617086"/>
          </a:xfrm>
          <a:prstGeom prst="rect"/>
          <a:noFill/>
          <a:ln>
            <a:noFill/>
          </a:ln>
        </p:spPr>
        <p:txBody>
          <a:bodyPr anchor="t" bIns="0" lIns="0" rIns="0" tIns="0" wrap="square">
            <a:noAutofit/>
          </a:bodyPr>
          <a:lstStyle>
            <a:lvl1pPr algn="l">
              <a:lnSpc>
                <a:spcPct val="100000"/>
              </a:lnSpc>
              <a:spcBef>
                <a:spcPts val="704"/>
              </a:spcBef>
              <a:spcAft>
                <a:spcPts val="0"/>
              </a:spcAft>
              <a:buClr>
                <a:schemeClr val="lt1"/>
              </a:buClr>
              <a:buSzPts val="2394"/>
              <a:buNone/>
              <a:defRPr sz="1689">
                <a:solidFill>
                  <a:schemeClr val="lt1"/>
                </a:solidFill>
              </a:defRPr>
            </a:lvl1pPr>
            <a:lvl2pPr algn="ctr" lvl="1">
              <a:lnSpc>
                <a:spcPct val="10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995"/>
              <a:buNone/>
              <a:defRPr sz="1407"/>
            </a:lvl2pPr>
            <a:lvl3pPr algn="ctr" lvl="2">
              <a:lnSpc>
                <a:spcPct val="10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795"/>
              <a:buNone/>
              <a:defRPr sz="1266"/>
            </a:lvl3pPr>
            <a:lvl4pPr algn="ctr" lvl="3">
              <a:lnSpc>
                <a:spcPct val="100000"/>
              </a:lnSpc>
              <a:spcBef>
                <a:spcPts val="352"/>
              </a:spcBef>
              <a:spcAft>
                <a:spcPts val="0"/>
              </a:spcAft>
              <a:buClr>
                <a:srgbClr val="6D6D6D"/>
              </a:buClr>
              <a:buSzPts val="1596"/>
              <a:buNone/>
              <a:defRPr sz="1126"/>
            </a:lvl4pPr>
            <a:lvl5pPr algn="ctr" lvl="4">
              <a:lnSpc>
                <a:spcPct val="100000"/>
              </a:lnSpc>
              <a:spcBef>
                <a:spcPts val="352"/>
              </a:spcBef>
              <a:spcAft>
                <a:spcPts val="0"/>
              </a:spcAft>
              <a:buClr>
                <a:srgbClr val="6D6D6D"/>
              </a:buClr>
              <a:buSzPts val="1596"/>
              <a:buNone/>
              <a:defRPr sz="1126"/>
            </a:lvl5pPr>
            <a:lvl6pPr algn="ctr" lvl="5">
              <a:lnSpc>
                <a:spcPct val="9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126"/>
            </a:lvl6pPr>
            <a:lvl7pPr algn="ctr" lvl="6">
              <a:lnSpc>
                <a:spcPct val="9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126"/>
            </a:lvl7pPr>
            <a:lvl8pPr algn="ctr" lvl="7">
              <a:lnSpc>
                <a:spcPct val="9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126"/>
            </a:lvl8pPr>
            <a:lvl9pPr algn="ctr" lvl="8">
              <a:lnSpc>
                <a:spcPct val="90000"/>
              </a:lnSpc>
              <a:spcBef>
                <a:spcPts val="352"/>
              </a:spcBef>
              <a:spcAft>
                <a:spcPts val="0"/>
              </a:spcAft>
              <a:buClr>
                <a:schemeClr val="dk1"/>
              </a:buClr>
              <a:buSzPts val="1596"/>
              <a:buNone/>
              <a:defRPr sz="1126"/>
            </a:lvl9pPr>
          </a:lstStyle>
          <a:p>
            <a:pPr lvl="0"/>
          </a:p>
        </p:txBody>
      </p:sp>
      <p:sp>
        <p:nvSpPr>
          <p:cNvPr id="1048649" name="Google Shape;18;p28"/>
          <p:cNvSpPr>
            <a:spLocks noGrp="1" noEditPoints="1"/>
          </p:cNvSpPr>
          <p:nvPr>
            <p:ph type="dt" idx="10"/>
          </p:nvPr>
        </p:nvSpPr>
        <p:spPr>
          <a:xfrm>
            <a:off x="628650" y="5333804"/>
            <a:ext cx="2057400" cy="274182"/>
          </a:xfrm>
          <a:prstGeom prst="rect"/>
          <a:noFill/>
          <a:ln>
            <a:noFill/>
          </a:ln>
        </p:spPr>
        <p:txBody>
          <a:bodyPr anchor="ctr" bIns="45700" lIns="91425" rIns="91425" tIns="45700" wrap="square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sp>
        <p:nvSpPr>
          <p:cNvPr id="1048650" name="Google Shape;19;p28"/>
          <p:cNvSpPr>
            <a:spLocks noGrp="1" noEditPoints="1"/>
          </p:cNvSpPr>
          <p:nvPr>
            <p:ph type="ftr" idx="11"/>
          </p:nvPr>
        </p:nvSpPr>
        <p:spPr>
          <a:xfrm>
            <a:off x="2942487" y="5333804"/>
            <a:ext cx="3086100" cy="274182"/>
          </a:xfrm>
          <a:prstGeom prst="rect"/>
          <a:noFill/>
          <a:ln>
            <a:noFill/>
          </a:ln>
        </p:spPr>
        <p:txBody>
          <a:bodyPr anchor="ctr" bIns="45700" lIns="91425" rIns="91425" tIns="45700" wrap="square">
            <a:noAutofit/>
          </a:bodyPr>
          <a:lstStyle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</a:lvl1pPr>
            <a:lvl2pPr algn="l" lvl="1">
              <a:spcBef>
                <a:spcPts val="0"/>
              </a:spcBef>
              <a:spcAft>
                <a:spcPts val="0"/>
              </a:spcAft>
              <a:buSzPts val="1400"/>
              <a:buNone/>
            </a:lvl2pPr>
            <a:lvl3pPr algn="l" lvl="2">
              <a:spcBef>
                <a:spcPts val="0"/>
              </a:spcBef>
              <a:spcAft>
                <a:spcPts val="0"/>
              </a:spcAft>
              <a:buSzPts val="1400"/>
              <a:buNone/>
            </a:lvl3pPr>
            <a:lvl4pPr algn="l" lvl="3">
              <a:spcBef>
                <a:spcPts val="0"/>
              </a:spcBef>
              <a:spcAft>
                <a:spcPts val="0"/>
              </a:spcAft>
              <a:buSzPts val="1400"/>
              <a:buNone/>
            </a:lvl4pPr>
            <a:lvl5pPr algn="l" lvl="4">
              <a:spcBef>
                <a:spcPts val="0"/>
              </a:spcBef>
              <a:spcAft>
                <a:spcPts val="0"/>
              </a:spcAft>
              <a:buSzPts val="1400"/>
              <a:buNone/>
            </a:lvl5pPr>
            <a:lvl6pPr algn="l" lvl="5">
              <a:spcBef>
                <a:spcPts val="0"/>
              </a:spcBef>
              <a:spcAft>
                <a:spcPts val="0"/>
              </a:spcAft>
              <a:buSzPts val="1400"/>
              <a:buNone/>
            </a:lvl6pPr>
            <a:lvl7pPr algn="l" lvl="6">
              <a:spcBef>
                <a:spcPts val="0"/>
              </a:spcBef>
              <a:spcAft>
                <a:spcPts val="0"/>
              </a:spcAft>
              <a:buSzPts val="1400"/>
              <a:buNone/>
            </a:lvl7pPr>
            <a:lvl8pPr algn="l" lvl="7">
              <a:spcBef>
                <a:spcPts val="0"/>
              </a:spcBef>
              <a:spcAft>
                <a:spcPts val="0"/>
              </a:spcAft>
              <a:buSzPts val="1400"/>
              <a:buNone/>
            </a:lvl8pPr>
            <a:lvl9pPr algn="l" lvl="8">
              <a:spcBef>
                <a:spcPts val="0"/>
              </a:spcBef>
              <a:spcAft>
                <a:spcPts val="0"/>
              </a:spcAft>
              <a:buSzPts val="1400"/>
              <a:buNone/>
            </a:lvl9pPr>
          </a:lstStyle>
          <a:p/>
        </p:txBody>
      </p:sp>
      <p:pic>
        <p:nvPicPr>
          <p:cNvPr id="2097194" name="Google Shape;20;p28"/>
          <p:cNvPicPr preferRelativeResize="0">
            <a:picLocks/>
          </p:cNvPicPr>
          <p:nvPr/>
        </p:nvPicPr>
        <p:blipFill>
          <a:blip xmlns:r="http://schemas.openxmlformats.org/officeDocument/2006/relationships" r:embed="rId1">
            <a:alphaModFix/>
          </a:blip>
          <a:srcRect/>
          <a:stretch>
            <a:fillRect/>
          </a:stretch>
        </p:blipFill>
        <p:spPr>
          <a:xfrm>
            <a:off x="6187922" y="0"/>
            <a:ext cx="2956078" cy="5149850"/>
          </a:xfrm>
          <a:prstGeom prst="rect"/>
          <a:noFill/>
          <a:ln>
            <a:noFill/>
          </a:ln>
        </p:spPr>
      </p:pic>
      <p:sp>
        <p:nvSpPr>
          <p:cNvPr id="1048651" name="Google Shape;21;p28"/>
          <p:cNvSpPr txBox="1"/>
          <p:nvPr/>
        </p:nvSpPr>
        <p:spPr>
          <a:xfrm rot="-5400000">
            <a:off x="8281679" y="707871"/>
            <a:ext cx="519924" cy="217148"/>
          </a:xfrm>
          <a:prstGeom prst="rect"/>
          <a:noFill/>
          <a:ln>
            <a:noFill/>
          </a:ln>
        </p:spPr>
        <p:txBody>
          <a:bodyPr anchor="t" bIns="0" lIns="0" rIns="0" tIns="0" wrap="square">
            <a:noAutofit/>
          </a:bodyPr>
          <a:p>
            <a:pPr algn="r" indent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b="0" cap="none" sz="1270" i="0" lang="en-GB" strike="noStrike" u="none">
                <a:solidFill>
                  <a:schemeClr val="l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2023</a:t>
            </a:r>
            <a:endParaRPr sz="1270"/>
          </a:p>
        </p:txBody>
      </p:sp>
      <p:cxnSp>
        <p:nvCxnSpPr>
          <p:cNvPr id="3145728" name="Google Shape;22;p28"/>
          <p:cNvCxnSpPr>
            <a:cxnSpLocks/>
          </p:cNvCxnSpPr>
          <p:nvPr/>
        </p:nvCxnSpPr>
        <p:spPr>
          <a:xfrm>
            <a:off x="8556936" y="1057631"/>
            <a:ext cx="0" cy="1733515"/>
          </a:xfrm>
          <a:prstGeom prst="straightConnector1"/>
          <a:noFill/>
          <a:ln w="254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48652" name="Google Shape;23;p28"/>
          <p:cNvSpPr txBox="1"/>
          <p:nvPr/>
        </p:nvSpPr>
        <p:spPr>
          <a:xfrm rot="-5400000">
            <a:off x="8140483" y="4216032"/>
            <a:ext cx="825945" cy="217148"/>
          </a:xfrm>
          <a:prstGeom prst="rect"/>
          <a:noFill/>
          <a:ln>
            <a:noFill/>
          </a:ln>
        </p:spPr>
        <p:txBody>
          <a:bodyPr anchor="t" bIns="0" lIns="0" rIns="0" tIns="0" wrap="square">
            <a:noAutofit/>
          </a:bodyPr>
          <a:p>
            <a:pPr algn="l" indent="0" marL="0" marR="0" rtl="0">
              <a:spcBef>
                <a:spcPts val="0"/>
              </a:spcBef>
              <a:spcAft>
                <a:spcPts val="0"/>
              </a:spcAft>
              <a:buNone/>
            </a:pPr>
            <a:r>
              <a:rPr b="0" cap="none" sz="1129" i="0" lang="en-GB" strike="noStrike" u="none">
                <a:solidFill>
                  <a:schemeClr val="l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РАНХиГС</a:t>
            </a:r>
            <a:endParaRPr b="0" cap="none" sz="1129" i="0" strike="noStrike" u="none">
              <a:solidFill>
                <a:schemeClr val="lt1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2097195" name="Google Shape;24;p28"/>
          <p:cNvPicPr preferRelativeResize="0">
            <a:picLocks/>
          </p:cNvPicPr>
          <p:nvPr/>
        </p:nvPicPr>
        <p:blipFill>
          <a:blip xmlns:r="http://schemas.openxmlformats.org/officeDocument/2006/relationships" r:embed="rId2">
            <a:alphaModFix/>
          </a:blip>
          <a:srcRect/>
          <a:stretch>
            <a:fillRect/>
          </a:stretch>
        </p:blipFill>
        <p:spPr>
          <a:xfrm>
            <a:off x="48323" y="-76456"/>
            <a:ext cx="1797689" cy="1293527"/>
          </a:xfrm>
          <a:prstGeom prst="rect"/>
          <a:noFill/>
          <a:ln>
            <a:noFill/>
          </a:ln>
        </p:spPr>
      </p:pic>
    </p:spTree>
  </p:cSld>
  <p:clrMapOvr>
    <a:masterClrMapping/>
  </p:clrMapOvr>
  <p:hf dt="0" ftr="0" hdr="0" sldNum="0"/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bg object 16"/>
          <p:cNvSpPr/>
          <p:nvPr/>
        </p:nvSpPr>
        <p:spPr>
          <a:xfrm>
            <a:off x="-2288" y="216979"/>
            <a:ext cx="631190" cy="240665"/>
          </a:xfrm>
          <a:custGeom>
            <a:avLst/>
            <a:ahLst/>
            <a:rect l="l" t="t" r="r" b="b"/>
            <a:pathLst>
              <a:path w="631190" h="240665">
                <a:moveTo>
                  <a:pt x="630936" y="0"/>
                </a:moveTo>
                <a:lnTo>
                  <a:pt x="0" y="0"/>
                </a:lnTo>
                <a:lnTo>
                  <a:pt x="0" y="240474"/>
                </a:lnTo>
                <a:lnTo>
                  <a:pt x="630936" y="240474"/>
                </a:lnTo>
                <a:lnTo>
                  <a:pt x="630936" y="0"/>
                </a:lnTo>
                <a:close/>
              </a:path>
            </a:pathLst>
          </a:custGeom>
          <a:solidFill>
            <a:srgbClr val="A20136"/>
          </a:solidFill>
        </p:spPr>
        <p:txBody>
          <a:bodyPr bIns="0" lIns="0" rIns="0" rtlCol="0" tIns="0" wrap="square"/>
          <a:p/>
        </p:txBody>
      </p:sp>
      <p:sp>
        <p:nvSpPr>
          <p:cNvPr id="1048577" name="bg object 17"/>
          <p:cNvSpPr/>
          <p:nvPr/>
        </p:nvSpPr>
        <p:spPr>
          <a:xfrm>
            <a:off x="887933" y="4941315"/>
            <a:ext cx="1625600" cy="0"/>
          </a:xfrm>
          <a:custGeom>
            <a:avLst/>
            <a:ahLst/>
            <a:rect l="l" t="t" r="r" b="b"/>
            <a:pathLst>
              <a:path w="1625600">
                <a:moveTo>
                  <a:pt x="0" y="0"/>
                </a:moveTo>
                <a:lnTo>
                  <a:pt x="1625142" y="0"/>
                </a:lnTo>
              </a:path>
            </a:pathLst>
          </a:custGeom>
          <a:ln w="19050">
            <a:solidFill>
              <a:srgbClr val="7E7E7E"/>
            </a:solidFill>
          </a:ln>
        </p:spPr>
        <p:txBody>
          <a:bodyPr bIns="0" lIns="0" rIns="0" rtlCol="0" tIns="0" wrap="square"/>
          <a:p/>
        </p:txBody>
      </p:sp>
      <p:sp>
        <p:nvSpPr>
          <p:cNvPr id="1048578" name="Holder 2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512445"/>
          </a:xfrm>
          <a:prstGeom prst="rect"/>
        </p:spPr>
        <p:txBody>
          <a:bodyPr bIns="0" lIns="0" rIns="0" tIns="0" wrap="square">
            <a:spAutoFit/>
          </a:bodyPr>
          <a:lstStyle>
            <a:lvl1pPr>
              <a:defRPr b="1" sz="3200" i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/>
        </p:txBody>
      </p:sp>
      <p:sp>
        <p:nvSpPr>
          <p:cNvPr id="1048579" name="Holder 3"/>
          <p:cNvSpPr>
            <a:spLocks noGrp="1" noEditPoints="1"/>
          </p:cNvSpPr>
          <p:nvPr>
            <p:ph type="body" idx="1"/>
          </p:nvPr>
        </p:nvSpPr>
        <p:spPr>
          <a:xfrm>
            <a:off x="565124" y="1386712"/>
            <a:ext cx="8234680" cy="3027045"/>
          </a:xfrm>
          <a:prstGeom prst="rect"/>
        </p:spPr>
        <p:txBody>
          <a:bodyPr bIns="0" lIns="0" rIns="0" tIns="0" wrap="square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pPr lvl="0"/>
          </a:p>
        </p:txBody>
      </p:sp>
      <p:sp>
        <p:nvSpPr>
          <p:cNvPr id="1048580" name="Holder 4"/>
          <p:cNvSpPr>
            <a:spLocks noGrp="1" noEditPoints="1"/>
          </p:cNvSpPr>
          <p:nvPr>
            <p:ph type="ftr" sz="quarter" idx="5"/>
          </p:nvPr>
        </p:nvSpPr>
        <p:spPr>
          <a:xfrm>
            <a:off x="470103" y="4867739"/>
            <a:ext cx="220979" cy="223520"/>
          </a:xfrm>
          <a:prstGeom prst="rect"/>
        </p:spPr>
        <p:txBody>
          <a:bodyPr bIns="0" lIns="0" rIns="0" tIns="0" wrap="square">
            <a:spAutoFit/>
          </a:bodyPr>
          <a:lstStyle>
            <a:lvl1pPr>
              <a:defRPr b="0" sz="1400" i="0">
                <a:solidFill>
                  <a:srgbClr val="7E7E7E"/>
                </a:solidFill>
                <a:latin typeface="Microsoft Sans Serif"/>
                <a:cs typeface="Microsoft Sans Serif"/>
              </a:defRPr>
            </a:lvl1pPr>
          </a:lstStyle>
          <a:p>
            <a:pPr marL="12700">
              <a:lnSpc>
                <a:spcPts val="1639"/>
              </a:lnSpc>
            </a:pPr>
            <a:r>
              <a:rPr dirty="0" spc="-15"/>
              <a:t>20</a:t>
            </a:r>
          </a:p>
        </p:txBody>
      </p:sp>
      <p:sp>
        <p:nvSpPr>
          <p:cNvPr id="1048581" name="Holder 5"/>
          <p:cNvSpPr>
            <a:spLocks noGrp="1" noEditPoints="1"/>
          </p:cNvSpPr>
          <p:nvPr>
            <p:ph type="dt" sz="half" idx="6"/>
          </p:nvPr>
        </p:nvSpPr>
        <p:spPr>
          <a:xfrm>
            <a:off x="457200" y="4789360"/>
            <a:ext cx="2103120" cy="257492"/>
          </a:xfrm>
          <a:prstGeom prst="rect"/>
        </p:spPr>
        <p:txBody>
          <a:bodyPr bIns="0" lIns="0" rIns="0" tIns="0" wrap="square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12/18/2024</a:t>
            </a:fld>
            <a:endParaRPr lang="en-US"/>
          </a:p>
        </p:txBody>
      </p:sp>
      <p:sp>
        <p:nvSpPr>
          <p:cNvPr id="1048582" name="Holder 6"/>
          <p:cNvSpPr>
            <a:spLocks noGrp="1" noEditPoints="1"/>
          </p:cNvSpPr>
          <p:nvPr>
            <p:ph type="sldNum" sz="quarter" idx="7"/>
          </p:nvPr>
        </p:nvSpPr>
        <p:spPr>
          <a:xfrm>
            <a:off x="6583680" y="4789360"/>
            <a:ext cx="2103120" cy="257492"/>
          </a:xfrm>
          <a:prstGeom prst="rect"/>
        </p:spPr>
        <p:txBody>
          <a:bodyPr bIns="0" lIns="0" rIns="0" tIns="0" wrap="square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dt="0" ftr="0" hdr="0" sldNum="0"/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image" Target="../media/image3.png"/><Relationship Id="rId2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4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6.png"/><Relationship Id="rId3" Type="http://schemas.openxmlformats.org/officeDocument/2006/relationships/image" Target="../media/image7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8.png"/><Relationship Id="rId3" Type="http://schemas.openxmlformats.org/officeDocument/2006/relationships/image" Target="../media/image9.pn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4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10.jpeg"/><Relationship Id="rId3" Type="http://schemas.openxmlformats.org/officeDocument/2006/relationships/slideLayout" Target="../slideLayouts/slideLayout2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11.jpeg"/><Relationship Id="rId3" Type="http://schemas.openxmlformats.org/officeDocument/2006/relationships/slideLayout" Target="../slideLayouts/slideLayout2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12.png"/><Relationship Id="rId3" Type="http://schemas.openxmlformats.org/officeDocument/2006/relationships/slideLayout" Target="../slideLayouts/slideLayout2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13.jpeg"/><Relationship Id="rId3" Type="http://schemas.openxmlformats.org/officeDocument/2006/relationships/slideLayout" Target="../slideLayouts/slideLayout2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4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3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6" Type="http://schemas.openxmlformats.org/officeDocument/2006/relationships/image" Target="../media/image5.png"/><Relationship Id="rId7" Type="http://schemas.openxmlformats.org/officeDocument/2006/relationships/image" Target="../media/image14.png"/><Relationship Id="rId8" Type="http://schemas.openxmlformats.org/officeDocument/2006/relationships/slideLayout" Target="../slideLayouts/slideLayout2.xml"/></Relationships>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3" Type="http://schemas.microsoft.com/office/2007/relationships/diagramDrawing" Target="../diagrams/drawing2.xml"/><Relationship Id="rId4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6" Type="http://schemas.openxmlformats.org/officeDocument/2006/relationships/image" Target="../media/image5.png"/><Relationship Id="rId7" Type="http://schemas.openxmlformats.org/officeDocument/2006/relationships/image" Target="../media/image15.png"/><Relationship Id="rId8" Type="http://schemas.openxmlformats.org/officeDocument/2006/relationships/slideLayout" Target="../slideLayouts/slideLayout2.xml"/></Relationships>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4.xml"/></Relationships>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16.png"/><Relationship Id="rId3" Type="http://schemas.openxmlformats.org/officeDocument/2006/relationships/image" Target="../media/image17.jpe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18.png"/><Relationship Id="rId3" Type="http://schemas.openxmlformats.org/officeDocument/2006/relationships/slideLayout" Target="../slideLayouts/slideLayout2.xml"/></Relationships>
</file>

<file path=ppt/slides/_rels/slide17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4.xml"/></Relationships>
</file>

<file path=ppt/slides/_rels/slide18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19.png"/><Relationship Id="rId3" Type="http://schemas.openxmlformats.org/officeDocument/2006/relationships/slideLayout" Target="../slideLayouts/slideLayout2.xml"/></Relationships>
</file>

<file path=ppt/slides/_rels/slide19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20.jpeg"/><Relationship Id="rId3" Type="http://schemas.openxmlformats.org/officeDocument/2006/relationships/slideLayout" Target="../slideLayouts/slideLayout2.xml"/></Relationships>
</file>

<file path=ppt/slides/_rels/slide20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4.xml"/></Relationships>
</file>

<file path=ppt/slides/_rels/slide21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2.xml"/></Relationships>
</file>

<file path=ppt/slides/_rels/slide2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slideLayout" Target="../slideLayouts/slideLayout4.xml"/></Relationships>
</file>

<file path=ppt/slides/_rels/slide24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21.jpeg"/><Relationship Id="rId3" Type="http://schemas.openxmlformats.org/officeDocument/2006/relationships/slideLayout" Target="../slideLayouts/slideLayout4.xml"/></Relationships>
</file>

<file path=ppt/slides/_rels/slide25.xml.rels><?xml version="1.0" encoding="UTF-8" standalone="yes"?>
<Relationships xmlns="http://schemas.openxmlformats.org/package/2006/relationships"><Relationship Id="rId1" Type="http://schemas.openxmlformats.org/officeDocument/2006/relationships/image" Target="../media/image5.png"/><Relationship Id="rId2" Type="http://schemas.openxmlformats.org/officeDocument/2006/relationships/image" Target="../media/image22.png"/><Relationship Id="rId3" Type="http://schemas.openxmlformats.org/officeDocument/2006/relationships/slideLayout" Target="../slideLayouts/slideLayout4.xml"/></Relationships>
</file>

<file path=ppt/slides/_rels/slide2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2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object 2"/>
          <p:cNvSpPr/>
          <p:nvPr/>
        </p:nvSpPr>
        <p:spPr>
          <a:xfrm>
            <a:off x="0" y="-14104"/>
            <a:ext cx="9144000" cy="5163953"/>
          </a:xfrm>
          <a:custGeom>
            <a:avLst/>
            <a:ahLst/>
            <a:rect l="l" t="t" r="r" b="b"/>
            <a:pathLst>
              <a:path w="9144000" h="5143500">
                <a:moveTo>
                  <a:pt x="9144000" y="0"/>
                </a:moveTo>
                <a:lnTo>
                  <a:pt x="0" y="0"/>
                </a:lnTo>
                <a:lnTo>
                  <a:pt x="0" y="5143500"/>
                </a:lnTo>
                <a:lnTo>
                  <a:pt x="9144000" y="5143500"/>
                </a:lnTo>
                <a:lnTo>
                  <a:pt x="9144000" y="0"/>
                </a:lnTo>
                <a:close/>
              </a:path>
            </a:pathLst>
          </a:custGeom>
          <a:solidFill>
            <a:srgbClr val="A20136"/>
          </a:solidFill>
        </p:spPr>
        <p:txBody>
          <a:bodyPr bIns="0" lIns="0" rIns="0" rtlCol="0" tIns="0" wrap="square"/>
          <a:p/>
        </p:txBody>
      </p:sp>
      <p:pic>
        <p:nvPicPr>
          <p:cNvPr id="2097152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6264148" y="40229"/>
            <a:ext cx="2956052" cy="5143499"/>
          </a:xfrm>
          <a:prstGeom prst="rect"/>
        </p:spPr>
      </p:pic>
      <p:sp>
        <p:nvSpPr>
          <p:cNvPr id="1048589" name="object 4"/>
          <p:cNvSpPr txBox="1"/>
          <p:nvPr/>
        </p:nvSpPr>
        <p:spPr>
          <a:xfrm>
            <a:off x="8428547" y="464209"/>
            <a:ext cx="242823" cy="537845"/>
          </a:xfrm>
          <a:prstGeom prst="rect"/>
        </p:spPr>
        <p:txBody>
          <a:bodyPr bIns="0" lIns="0" rIns="0" rtlCol="0" tIns="0" vert="vert270" wrap="square">
            <a:spAutoFit/>
          </a:bodyPr>
          <a:p>
            <a:pPr marL="12700">
              <a:lnSpc>
                <a:spcPts val="2090"/>
              </a:lnSpc>
            </a:pPr>
            <a:r>
              <a:rPr dirty="0" sz="1400" spc="5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dirty="0" sz="1400" lang="ru-RU" spc="5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dirty="0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590" name="object 5"/>
          <p:cNvSpPr/>
          <p:nvPr/>
        </p:nvSpPr>
        <p:spPr>
          <a:xfrm>
            <a:off x="8556879" y="1056385"/>
            <a:ext cx="0" cy="1731645"/>
          </a:xfrm>
          <a:custGeom>
            <a:avLst/>
            <a:ahLst/>
            <a:rect l="l" t="t" r="r" b="b"/>
            <a:pathLst>
              <a:path h="1731645">
                <a:moveTo>
                  <a:pt x="0" y="0"/>
                </a:moveTo>
                <a:lnTo>
                  <a:pt x="0" y="1731264"/>
                </a:lnTo>
              </a:path>
            </a:pathLst>
          </a:custGeom>
          <a:ln w="25400">
            <a:solidFill>
              <a:srgbClr val="FFFFFF"/>
            </a:solidFill>
          </a:ln>
        </p:spPr>
        <p:txBody>
          <a:bodyPr bIns="0" lIns="0" rIns="0" rtlCol="0" tIns="0" wrap="square"/>
          <a:p/>
        </p:txBody>
      </p:sp>
      <p:sp>
        <p:nvSpPr>
          <p:cNvPr id="1048591" name="object 6"/>
          <p:cNvSpPr txBox="1"/>
          <p:nvPr/>
        </p:nvSpPr>
        <p:spPr>
          <a:xfrm>
            <a:off x="8457209" y="3871705"/>
            <a:ext cx="428322" cy="926051"/>
          </a:xfrm>
          <a:prstGeom prst="rect"/>
        </p:spPr>
        <p:txBody>
          <a:bodyPr bIns="0" lIns="0" rIns="0" rtlCol="0" tIns="0" vert="vert270" wrap="square">
            <a:spAutoFit/>
          </a:bodyPr>
          <a:p>
            <a:pPr marL="12700">
              <a:lnSpc>
                <a:spcPts val="1880"/>
              </a:lnSpc>
            </a:pPr>
            <a:r>
              <a:rPr dirty="0" sz="120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</a:t>
            </a:r>
            <a:r>
              <a:rPr dirty="0" sz="1200" spc="95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dirty="0" sz="1200" spc="8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</a:t>
            </a:r>
            <a:r>
              <a:rPr dirty="0" sz="1200" spc="5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</a:t>
            </a:r>
            <a:r>
              <a:rPr dirty="0" sz="1200" err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dirty="0" sz="1200" lang="ru-RU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ГС</a:t>
            </a:r>
            <a:endParaRPr dirty="0" sz="12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</a:pPr>
            <a:endParaRPr dirty="0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97153" name="object 7"/>
          <p:cNvPicPr>
            <a:picLocks/>
          </p:cNvPicPr>
          <p:nvPr/>
        </p:nvPicPr>
        <p:blipFill>
          <a:blip xmlns:r="http://schemas.openxmlformats.org/officeDocument/2006/relationships" r:embed="rId2"/>
          <a:srcRect/>
          <a:stretch>
            <a:fillRect/>
          </a:stretch>
        </p:blipFill>
        <p:spPr>
          <a:xfrm>
            <a:off x="48323" y="0"/>
            <a:ext cx="1797685" cy="1215516"/>
          </a:xfrm>
          <a:prstGeom prst="rect"/>
        </p:spPr>
      </p:pic>
      <p:sp>
        <p:nvSpPr>
          <p:cNvPr id="1048592" name="object 8"/>
          <p:cNvSpPr>
            <a:spLocks noGrp="1" noEditPoints="1"/>
          </p:cNvSpPr>
          <p:nvPr>
            <p:ph type="title"/>
          </p:nvPr>
        </p:nvSpPr>
        <p:spPr>
          <a:xfrm>
            <a:off x="712165" y="1682768"/>
            <a:ext cx="6581051" cy="1320874"/>
          </a:xfrm>
          <a:prstGeom prst="rect"/>
        </p:spPr>
        <p:txBody>
          <a:bodyPr bIns="0" lIns="0" rIns="0" rtlCol="0" tIns="12700" vert="horz" wrap="square">
            <a:spAutoFit/>
          </a:bodyPr>
          <a:p>
            <a:pPr algn="ctr" marR="1905">
              <a:lnSpc>
                <a:spcPts val="3420"/>
              </a:lnSpc>
              <a:spcBef>
                <a:spcPts val="100"/>
              </a:spcBef>
            </a:pPr>
            <a:r>
              <a:rPr dirty="0" sz="2800" lang="ru-RU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Анализ реализации проектов ГЧП в </a:t>
            </a:r>
            <a:r>
              <a:rPr dirty="0" sz="2800" lang="ru-RU" smtClean="0">
                <a:solidFill>
                  <a:schemeClr val="bg1"/>
                </a:solidFill>
              </a:rPr>
              <a:t>Новосибирской</a:t>
            </a:r>
            <a:r>
              <a:rPr dirty="0" sz="2800" lang="ru-RU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dirty="0" sz="2800" lang="ru-RU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dirty="0" sz="2800" lang="ru-RU" smtClean="0">
                <a:solidFill>
                  <a:schemeClr val="bg1"/>
                </a:solidFill>
              </a:rPr>
              <a:t>Ульяновск</a:t>
            </a:r>
            <a:r>
              <a:rPr dirty="0" sz="2800" lang="ru-RU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ой </a:t>
            </a:r>
            <a:r>
              <a:rPr dirty="0" sz="2800" lang="ru-RU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областях</a:t>
            </a:r>
          </a:p>
        </p:txBody>
      </p:sp>
      <p:sp>
        <p:nvSpPr>
          <p:cNvPr id="1048593" name="object 10"/>
          <p:cNvSpPr txBox="1"/>
          <p:nvPr/>
        </p:nvSpPr>
        <p:spPr>
          <a:xfrm>
            <a:off x="2030426" y="4842759"/>
            <a:ext cx="3058795" cy="197490"/>
          </a:xfrm>
          <a:prstGeom prst="rect"/>
        </p:spPr>
        <p:txBody>
          <a:bodyPr bIns="0" lIns="0" rIns="0" rtlCol="0" tIns="12700" vert="horz" wrap="square">
            <a:spAutoFit/>
          </a:bodyPr>
          <a:p>
            <a:pPr algn="ctr" marL="12700">
              <a:lnSpc>
                <a:spcPct val="100000"/>
              </a:lnSpc>
              <a:spcBef>
                <a:spcPts val="100"/>
              </a:spcBef>
            </a:pPr>
            <a:r>
              <a:rPr dirty="0" sz="1200" lang="ru-RU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Москва, 2024г.</a:t>
            </a:r>
            <a:endParaRPr dirty="0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48594" name="Прямоугольник 8"/>
          <p:cNvSpPr/>
          <p:nvPr/>
        </p:nvSpPr>
        <p:spPr>
          <a:xfrm>
            <a:off x="2800032" y="3254370"/>
            <a:ext cx="5657177" cy="811504"/>
          </a:xfrm>
          <a:prstGeom prst="rect"/>
        </p:spPr>
        <p:txBody>
          <a:bodyPr wrap="square">
            <a:spAutoFit/>
          </a:bodyPr>
          <a:p>
            <a:pPr algn="r" fontAlgn="base">
              <a:spcBef>
                <a:spcPct val="20000"/>
              </a:spcBef>
              <a:spcAft>
                <a:spcPct val="0"/>
              </a:spcAft>
              <a:buClr>
                <a:srgbClr val="F99C1C"/>
              </a:buClr>
            </a:pPr>
            <a:r>
              <a:rPr altLang="ru-RU" dirty="0" sz="1200" lang="ru-RU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Гизатулин </a:t>
            </a:r>
            <a:r>
              <a:rPr altLang="ru-RU" dirty="0" sz="1200" lang="ru-RU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Р.Ф.</a:t>
            </a:r>
            <a:endParaRPr altLang="ru-RU" dirty="0" sz="1200" lang="ru-RU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 fontAlgn="base">
              <a:spcBef>
                <a:spcPct val="20000"/>
              </a:spcBef>
              <a:spcAft>
                <a:spcPct val="0"/>
              </a:spcAft>
              <a:buClr>
                <a:srgbClr val="F99C1C"/>
              </a:buClr>
            </a:pPr>
            <a:endParaRPr altLang="ru-RU" dirty="0" sz="1200" lang="ru-RU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998"/>
              </a:spcBef>
              <a:buClr>
                <a:schemeClr val="lt1"/>
              </a:buClr>
              <a:buSzPts val="2394"/>
            </a:pPr>
            <a:endParaRPr dirty="0" sz="1200" lang="ru-RU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3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1231106"/>
          </a:xfrm>
        </p:spPr>
        <p:txBody>
          <a:bodyPr/>
          <a:p>
            <a:pPr algn="ctr"/>
            <a:r>
              <a:rPr dirty="0" sz="2000" lang="ru-RU"/>
              <a:t>Рейтинг субъектов Российской Федерации</a:t>
            </a:r>
            <a:br>
              <a:rPr dirty="0" sz="2000" lang="ru-RU"/>
            </a:br>
            <a:r>
              <a:rPr dirty="0" sz="2000" lang="ru-RU"/>
              <a:t>по уровню развития государственно-частного партнерства за 2023 год</a:t>
            </a:r>
            <a:br>
              <a:rPr dirty="0" sz="2000" lang="ru-RU"/>
            </a:br>
            <a:endParaRPr dirty="0" sz="2000" lang="ru-RU"/>
          </a:p>
        </p:txBody>
      </p:sp>
      <p:sp>
        <p:nvSpPr>
          <p:cNvPr id="1048599" name="Текст 2"/>
          <p:cNvSpPr>
            <a:spLocks noGrp="1" noEditPoints="1"/>
          </p:cNvSpPr>
          <p:nvPr>
            <p:ph type="body" idx="1"/>
          </p:nvPr>
        </p:nvSpPr>
        <p:spPr>
          <a:xfrm>
            <a:off x="248297" y="4479925"/>
            <a:ext cx="8647405" cy="419101"/>
          </a:xfrm>
        </p:spPr>
        <p:txBody>
          <a:bodyPr/>
          <a:p>
            <a:r>
              <a:rPr dirty="0" sz="1000" lang="ru-RU"/>
              <a:t>Источник: составлено автором на основании Рейтинг субъектов Российской Федерации</a:t>
            </a:r>
          </a:p>
          <a:p>
            <a:r>
              <a:rPr dirty="0" sz="1000" lang="ru-RU"/>
              <a:t>по уровню развития государственно-частного партнерства за 2023 год Министерство экономического развития РФ, </a:t>
            </a:r>
            <a:r>
              <a:rPr dirty="0" sz="1000" lang="en-US"/>
              <a:t>URL</a:t>
            </a:r>
            <a:r>
              <a:rPr dirty="0" sz="1000" lang="ru-RU"/>
              <a:t>: </a:t>
            </a:r>
            <a:r>
              <a:rPr dirty="0" sz="1000" lang="en-US"/>
              <a:t>https://www.economy.gov.ru/material/file/81ecb4b3ed1952d358c2d3396c21b9fc/reiting_gchp_2023.pdf</a:t>
            </a:r>
            <a:endParaRPr dirty="0" sz="1000" lang="ru-RU"/>
          </a:p>
        </p:txBody>
      </p:sp>
      <p:pic>
        <p:nvPicPr>
          <p:cNvPr id="2097154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graphicFrame>
        <p:nvGraphicFramePr>
          <p:cNvPr id="4194304" name="Таблица 4"/>
          <p:cNvGraphicFramePr>
            <a:graphicFrameLocks noGrp="1"/>
          </p:cNvGraphicFramePr>
          <p:nvPr/>
        </p:nvGraphicFramePr>
        <p:xfrm>
          <a:off x="275294" y="1508125"/>
          <a:ext cx="8647405" cy="25708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9481"/>
                <a:gridCol w="1729481"/>
                <a:gridCol w="1729481"/>
                <a:gridCol w="1729481"/>
                <a:gridCol w="1729481"/>
              </a:tblGrid>
              <a:tr h="1066800">
                <a:tc>
                  <a:txBody>
                    <a:bodyPr/>
                    <a:p>
                      <a:pPr algn="ctr"/>
                      <a:r>
                        <a:rPr dirty="0" sz="1600" lang="ru-RU"/>
                        <a:t>Место</a:t>
                      </a:r>
                    </a:p>
                    <a:p>
                      <a:pPr algn="ctr"/>
                      <a:r>
                        <a:rPr dirty="0" sz="1600" lang="ru-RU"/>
                        <a:t>(2023)</a:t>
                      </a:r>
                    </a:p>
                    <a:p>
                      <a:pPr algn="ctr"/>
                      <a:endParaRPr dirty="0" sz="1600" lang="ru-RU"/>
                    </a:p>
                  </a:txBody>
                  <a:tcPr>
                    <a:solidFill>
                      <a:srgbClr val="A20136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/>
                        <a:t>Субъект</a:t>
                      </a:r>
                    </a:p>
                    <a:p>
                      <a:pPr algn="ctr"/>
                      <a:r>
                        <a:rPr dirty="0" sz="1600" lang="ru-RU"/>
                        <a:t>Российской Федерации</a:t>
                      </a:r>
                    </a:p>
                    <a:p>
                      <a:pPr algn="ctr"/>
                      <a:endParaRPr dirty="0" sz="1600" lang="ru-RU"/>
                    </a:p>
                  </a:txBody>
                  <a:tcPr>
                    <a:solidFill>
                      <a:srgbClr val="A20136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/>
                        <a:t>Уровень</a:t>
                      </a:r>
                    </a:p>
                    <a:p>
                      <a:pPr algn="ctr"/>
                      <a:r>
                        <a:rPr dirty="0" sz="1600" lang="ru-RU"/>
                        <a:t>развития</a:t>
                      </a:r>
                    </a:p>
                    <a:p>
                      <a:pPr algn="ctr"/>
                      <a:r>
                        <a:rPr dirty="0" sz="1600" lang="ru-RU"/>
                        <a:t>ГЧП,</a:t>
                      </a:r>
                    </a:p>
                    <a:p>
                      <a:pPr algn="ctr"/>
                      <a:r>
                        <a:rPr dirty="0" sz="1600" lang="ru-RU"/>
                        <a:t>баллы</a:t>
                      </a:r>
                    </a:p>
                  </a:txBody>
                  <a:tcPr>
                    <a:solidFill>
                      <a:srgbClr val="A20136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ru-RU"/>
                        <a:t>Место</a:t>
                      </a:r>
                    </a:p>
                    <a:p>
                      <a:pPr algn="ctr"/>
                      <a:r>
                        <a:rPr dirty="0" sz="1600" lang="ru-RU"/>
                        <a:t>(2022)</a:t>
                      </a:r>
                    </a:p>
                  </a:txBody>
                  <a:tcPr>
                    <a:solidFill>
                      <a:srgbClr val="A20136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sz="1600" lang="el-GR"/>
                        <a:t>Δ</a:t>
                      </a:r>
                      <a:endParaRPr dirty="0" sz="1600" lang="ru-RU"/>
                    </a:p>
                  </a:txBody>
                  <a:tcPr>
                    <a:solidFill>
                      <a:srgbClr val="A20136"/>
                    </a:solidFill>
                  </a:tcPr>
                </a:tc>
              </a:tr>
              <a:tr h="863975">
                <a:tc>
                  <a:txBody>
                    <a:bodyPr/>
                    <a:p>
                      <a:pPr algn="ctr"/>
                      <a:r>
                        <a:rPr dirty="0" lang="ru-RU" smtClean="0"/>
                        <a:t>23</a:t>
                      </a:r>
                      <a:endParaRPr dirty="0" lang="ru-RU"/>
                    </a:p>
                  </a:txBody>
                  <a:tcPr>
                    <a:solidFill>
                      <a:srgbClr val="676767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lang="ru-RU" smtClean="0"/>
                        <a:t>Новосибирская </a:t>
                      </a:r>
                      <a:r>
                        <a:rPr dirty="0" lang="ru-RU"/>
                        <a:t>область</a:t>
                      </a:r>
                    </a:p>
                  </a:txBody>
                  <a:tcPr>
                    <a:solidFill>
                      <a:srgbClr val="676767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lang="ru-RU" smtClean="0"/>
                        <a:t>17,6</a:t>
                      </a:r>
                      <a:endParaRPr dirty="0" lang="ru-RU"/>
                    </a:p>
                  </a:txBody>
                  <a:tcPr>
                    <a:solidFill>
                      <a:srgbClr val="676767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lang="ru-RU" smtClean="0"/>
                        <a:t>34</a:t>
                      </a:r>
                      <a:endParaRPr dirty="0" lang="ru-RU"/>
                    </a:p>
                  </a:txBody>
                  <a:tcPr>
                    <a:solidFill>
                      <a:srgbClr val="676767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lang="ru-RU">
                          <a:solidFill>
                            <a:srgbClr val="00B050"/>
                          </a:solidFill>
                        </a:rPr>
                        <a:t>▲</a:t>
                      </a:r>
                    </a:p>
                  </a:txBody>
                  <a:tcPr>
                    <a:solidFill>
                      <a:srgbClr val="676767"/>
                    </a:solidFill>
                  </a:tcPr>
                </a:tc>
              </a:tr>
              <a:tr h="521516">
                <a:tc>
                  <a:txBody>
                    <a:bodyPr/>
                    <a:p>
                      <a:pPr algn="ctr"/>
                      <a:r>
                        <a:rPr dirty="0" lang="ru-RU"/>
                        <a:t>57</a:t>
                      </a:r>
                    </a:p>
                  </a:txBody>
                  <a:tcPr>
                    <a:solidFill>
                      <a:srgbClr val="676767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lang="ru-RU" smtClean="0"/>
                        <a:t>Ульяновская область</a:t>
                      </a:r>
                      <a:endParaRPr dirty="0" lang="ru-RU"/>
                    </a:p>
                  </a:txBody>
                  <a:tcPr>
                    <a:solidFill>
                      <a:srgbClr val="676767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lang="ru-RU" smtClean="0"/>
                        <a:t>13,7</a:t>
                      </a:r>
                      <a:endParaRPr dirty="0" lang="ru-RU"/>
                    </a:p>
                  </a:txBody>
                  <a:tcPr>
                    <a:solidFill>
                      <a:srgbClr val="676767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lang="ru-RU" smtClean="0"/>
                        <a:t>41</a:t>
                      </a:r>
                      <a:endParaRPr dirty="0" lang="ru-RU"/>
                    </a:p>
                  </a:txBody>
                  <a:tcPr>
                    <a:solidFill>
                      <a:srgbClr val="676767"/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dirty="0" lang="ru-RU" smtClean="0">
                          <a:solidFill>
                            <a:srgbClr val="00B050"/>
                          </a:solidFill>
                        </a:rPr>
                        <a:t>▲</a:t>
                      </a:r>
                      <a:endParaRPr dirty="0" lang="ru-RU">
                        <a:solidFill>
                          <a:srgbClr val="00B050"/>
                        </a:solidFill>
                      </a:endParaRPr>
                    </a:p>
                  </a:txBody>
                  <a:tcPr>
                    <a:solidFill>
                      <a:srgbClr val="67676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4" name="Заголовок 1"/>
          <p:cNvSpPr>
            <a:spLocks noGrp="1" noEditPoints="1"/>
          </p:cNvSpPr>
          <p:nvPr>
            <p:ph type="title"/>
          </p:nvPr>
        </p:nvSpPr>
        <p:spPr>
          <a:xfrm>
            <a:off x="1371600" y="1836261"/>
            <a:ext cx="6911340" cy="1447801"/>
          </a:xfrm>
        </p:spPr>
        <p:txBody>
          <a:bodyPr/>
          <a:p>
            <a:pPr algn="ctr"/>
            <a:r>
              <a:rPr dirty="0" lang="ru-RU"/>
              <a:t>Социально-экономическое положение</a:t>
            </a:r>
            <a:br>
              <a:rPr dirty="0" lang="ru-RU"/>
            </a:br>
            <a:endParaRPr dirty="0" lang="ru-RU"/>
          </a:p>
        </p:txBody>
      </p:sp>
      <p:pic>
        <p:nvPicPr>
          <p:cNvPr id="2097155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</p:spTree>
  </p:cSld>
  <p:clrMapOvr>
    <a:masterClrMapping/>
  </p:clrMapOvr>
  <p:timing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492443"/>
          </a:xfrm>
        </p:spPr>
        <p:txBody>
          <a:bodyPr/>
          <a:p>
            <a:r>
              <a:rPr dirty="0" lang="ru-RU" smtClean="0"/>
              <a:t>Новосибирская </a:t>
            </a:r>
            <a:r>
              <a:rPr dirty="0" lang="ru-RU"/>
              <a:t>область</a:t>
            </a:r>
          </a:p>
        </p:txBody>
      </p:sp>
      <p:sp>
        <p:nvSpPr>
          <p:cNvPr id="1048606" name="Текст 2"/>
          <p:cNvSpPr>
            <a:spLocks noGrp="1" noEditPoints="1"/>
          </p:cNvSpPr>
          <p:nvPr>
            <p:ph type="body" idx="1"/>
          </p:nvPr>
        </p:nvSpPr>
        <p:spPr>
          <a:xfrm>
            <a:off x="165617" y="1279525"/>
            <a:ext cx="4168991" cy="2667000"/>
          </a:xfrm>
        </p:spPr>
        <p:txBody>
          <a:bodyPr/>
          <a:p>
            <a:r>
              <a:rPr dirty="0" lang="ru-RU"/>
              <a:t>Площадь субъекта: </a:t>
            </a:r>
            <a:r>
              <a:rPr dirty="0" lang="ru-RU" smtClean="0"/>
              <a:t>177,8 тыс. км²</a:t>
            </a:r>
            <a:endParaRPr dirty="0" lang="ru-RU"/>
          </a:p>
          <a:p>
            <a:r>
              <a:rPr dirty="0" lang="ru-RU"/>
              <a:t>Административный центр: г. </a:t>
            </a:r>
            <a:r>
              <a:rPr dirty="0" lang="ru-RU" smtClean="0"/>
              <a:t>Новосибирск</a:t>
            </a:r>
            <a:endParaRPr dirty="0" lang="ru-RU"/>
          </a:p>
          <a:p>
            <a:r>
              <a:rPr dirty="0" lang="ru-RU"/>
              <a:t>Численность населения: </a:t>
            </a:r>
            <a:r>
              <a:rPr dirty="0" lang="ru-RU" smtClean="0"/>
              <a:t>2794,3 тыс. чел</a:t>
            </a:r>
            <a:r>
              <a:rPr dirty="0" lang="ru-RU"/>
              <a:t>.</a:t>
            </a:r>
          </a:p>
          <a:p>
            <a:r>
              <a:rPr dirty="0" lang="ru-RU"/>
              <a:t>Численность занятых в экономике: 1343,4 </a:t>
            </a:r>
            <a:r>
              <a:rPr dirty="0" lang="ru-RU" smtClean="0"/>
              <a:t>тыс. </a:t>
            </a:r>
            <a:r>
              <a:rPr dirty="0" lang="ru-RU"/>
              <a:t>человек. </a:t>
            </a:r>
          </a:p>
          <a:p>
            <a:r>
              <a:rPr dirty="0" lang="ru-RU"/>
              <a:t>Число безработных: 48,2 </a:t>
            </a:r>
            <a:r>
              <a:rPr dirty="0" lang="ru-RU" smtClean="0"/>
              <a:t>тыс. человека</a:t>
            </a:r>
            <a:endParaRPr dirty="0" lang="ru-RU"/>
          </a:p>
          <a:p>
            <a:r>
              <a:rPr dirty="0" lang="ru-RU"/>
              <a:t>Статус субъекта: дотационный регион</a:t>
            </a:r>
          </a:p>
        </p:txBody>
      </p:sp>
      <p:pic>
        <p:nvPicPr>
          <p:cNvPr id="2097156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pic>
        <p:nvPicPr>
          <p:cNvPr id="2097157" name="Рисунок 13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5779956" y="1203325"/>
            <a:ext cx="3177912" cy="1751382"/>
          </a:xfrm>
          <a:prstGeom prst="rect"/>
        </p:spPr>
      </p:pic>
      <p:pic>
        <p:nvPicPr>
          <p:cNvPr id="2097158" name="Рисунок 15"/>
          <p:cNvPicPr>
            <a:picLocks noChangeAspect="1"/>
          </p:cNvPicPr>
          <p:nvPr/>
        </p:nvPicPr>
        <p:blipFill>
          <a:blip xmlns:r="http://schemas.openxmlformats.org/officeDocument/2006/relationships" r:embed="rId3" cstate="print"/>
          <a:stretch>
            <a:fillRect/>
          </a:stretch>
        </p:blipFill>
        <p:spPr>
          <a:xfrm>
            <a:off x="4345696" y="1203325"/>
            <a:ext cx="1373083" cy="1673446"/>
          </a:xfrm>
          <a:prstGeom prst="rect"/>
        </p:spPr>
      </p:pic>
      <p:sp>
        <p:nvSpPr>
          <p:cNvPr id="1048607" name="TextBox 17"/>
          <p:cNvSpPr txBox="1"/>
          <p:nvPr/>
        </p:nvSpPr>
        <p:spPr>
          <a:xfrm>
            <a:off x="0" y="4175125"/>
            <a:ext cx="4572000" cy="904240"/>
          </a:xfrm>
          <a:prstGeom prst="rect"/>
          <a:noFill/>
        </p:spPr>
        <p:txBody>
          <a:bodyPr wrap="square">
            <a:spAutoFit/>
          </a:bodyPr>
          <a:p>
            <a:r>
              <a:rPr dirty="0" sz="1400" lang="ru-RU"/>
              <a:t>Источник</a:t>
            </a:r>
            <a:r>
              <a:rPr dirty="0" sz="1400" lang="ru-RU" smtClean="0"/>
              <a:t>: Территориальный орган Федеральной службы государственной статистики по Новосибирской области </a:t>
            </a:r>
            <a:r>
              <a:rPr dirty="0" sz="1400" lang="en-US"/>
              <a:t>https://54.rosstat.gov.ru/statistic</a:t>
            </a:r>
            <a:endParaRPr dirty="0" sz="1400" lang="ru-RU"/>
          </a:p>
        </p:txBody>
      </p:sp>
    </p:spTree>
  </p:cSld>
  <p:clrMapOvr>
    <a:masterClrMapping/>
  </p:clrMapOvr>
  <p:timing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369332"/>
          </a:xfrm>
        </p:spPr>
        <p:txBody>
          <a:bodyPr/>
          <a:p>
            <a:pPr algn="ctr"/>
            <a:r>
              <a:rPr dirty="0" sz="2400" lang="ru-RU" smtClean="0"/>
              <a:t>Ульяновская </a:t>
            </a:r>
            <a:r>
              <a:rPr dirty="0" sz="2400" lang="ru-RU"/>
              <a:t>область </a:t>
            </a:r>
          </a:p>
        </p:txBody>
      </p:sp>
      <p:sp>
        <p:nvSpPr>
          <p:cNvPr id="1048609" name="Текст 2"/>
          <p:cNvSpPr>
            <a:spLocks noGrp="1" noEditPoints="1"/>
          </p:cNvSpPr>
          <p:nvPr>
            <p:ph type="body" idx="1"/>
          </p:nvPr>
        </p:nvSpPr>
        <p:spPr>
          <a:xfrm>
            <a:off x="224083" y="1099254"/>
            <a:ext cx="3543449" cy="3046988"/>
          </a:xfrm>
        </p:spPr>
        <p:txBody>
          <a:bodyPr/>
          <a:p>
            <a:r>
              <a:rPr dirty="0" lang="ru-RU"/>
              <a:t>Площадь субъекта: </a:t>
            </a:r>
            <a:r>
              <a:rPr dirty="0" lang="ru-RU" smtClean="0"/>
              <a:t>37,2 </a:t>
            </a:r>
            <a:r>
              <a:rPr dirty="0" lang="ru-RU"/>
              <a:t>тыс. км²</a:t>
            </a:r>
          </a:p>
          <a:p>
            <a:r>
              <a:rPr dirty="0" lang="ru-RU"/>
              <a:t>Административный центр: г. </a:t>
            </a:r>
            <a:r>
              <a:rPr dirty="0" lang="ru-RU" smtClean="0"/>
              <a:t>Ульяновск</a:t>
            </a:r>
            <a:endParaRPr dirty="0" lang="ru-RU"/>
          </a:p>
          <a:p>
            <a:r>
              <a:rPr dirty="0" lang="ru-RU"/>
              <a:t>Численность населения: </a:t>
            </a:r>
            <a:r>
              <a:rPr dirty="0" lang="ru-RU" smtClean="0"/>
              <a:t>1172,8 тыс. человек</a:t>
            </a:r>
            <a:endParaRPr dirty="0" lang="ru-RU"/>
          </a:p>
          <a:p>
            <a:r>
              <a:rPr dirty="0" lang="ru-RU"/>
              <a:t>Численность занятых в экономике: 588,9</a:t>
            </a:r>
            <a:r>
              <a:rPr dirty="0" lang="ru-RU" smtClean="0"/>
              <a:t> </a:t>
            </a:r>
            <a:r>
              <a:rPr dirty="0" lang="ru-RU" err="1"/>
              <a:t>тыс.чел</a:t>
            </a:r>
            <a:r>
              <a:rPr dirty="0" lang="ru-RU"/>
              <a:t>.</a:t>
            </a:r>
          </a:p>
          <a:p>
            <a:r>
              <a:rPr dirty="0" lang="ru-RU"/>
              <a:t>Численность безработных: 25,7</a:t>
            </a:r>
            <a:r>
              <a:rPr dirty="0" lang="ru-RU" smtClean="0"/>
              <a:t> </a:t>
            </a:r>
            <a:r>
              <a:rPr dirty="0" lang="ru-RU" err="1"/>
              <a:t>тыс.чел</a:t>
            </a:r>
            <a:r>
              <a:rPr dirty="0" lang="ru-RU"/>
              <a:t>.</a:t>
            </a:r>
          </a:p>
          <a:p>
            <a:r>
              <a:rPr dirty="0" lang="ru-RU"/>
              <a:t>Статус субъекта: </a:t>
            </a:r>
            <a:r>
              <a:rPr dirty="0" lang="ru-RU" smtClean="0"/>
              <a:t>дотационный</a:t>
            </a:r>
            <a:endParaRPr dirty="0" lang="ru-RU"/>
          </a:p>
          <a:p>
            <a:endParaRPr dirty="0" lang="ru-RU"/>
          </a:p>
        </p:txBody>
      </p:sp>
      <p:pic>
        <p:nvPicPr>
          <p:cNvPr id="2097159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pic>
        <p:nvPicPr>
          <p:cNvPr id="2097160" name="Рисунок 5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6160005" y="1391415"/>
            <a:ext cx="2983995" cy="1611357"/>
          </a:xfrm>
          <a:prstGeom prst="rect"/>
        </p:spPr>
      </p:pic>
      <p:pic>
        <p:nvPicPr>
          <p:cNvPr id="2097161" name="Рисунок 6"/>
          <p:cNvPicPr>
            <a:picLocks noChangeAspect="1"/>
          </p:cNvPicPr>
          <p:nvPr/>
        </p:nvPicPr>
        <p:blipFill>
          <a:blip xmlns:r="http://schemas.openxmlformats.org/officeDocument/2006/relationships" r:embed="rId3" cstate="print"/>
          <a:stretch>
            <a:fillRect/>
          </a:stretch>
        </p:blipFill>
        <p:spPr>
          <a:xfrm>
            <a:off x="4096938" y="1381944"/>
            <a:ext cx="1724137" cy="1630316"/>
          </a:xfrm>
          <a:prstGeom prst="rect"/>
        </p:spPr>
      </p:pic>
      <p:sp>
        <p:nvSpPr>
          <p:cNvPr id="1048610" name="TextBox 8"/>
          <p:cNvSpPr txBox="1"/>
          <p:nvPr/>
        </p:nvSpPr>
        <p:spPr>
          <a:xfrm>
            <a:off x="200270" y="4158608"/>
            <a:ext cx="8312551" cy="523220"/>
          </a:xfrm>
          <a:prstGeom prst="rect"/>
          <a:noFill/>
        </p:spPr>
        <p:txBody>
          <a:bodyPr wrap="square">
            <a:spAutoFit/>
          </a:bodyPr>
          <a:p>
            <a:r>
              <a:rPr dirty="0" sz="1400" lang="ru-RU" smtClean="0"/>
              <a:t>Ульяновская </a:t>
            </a:r>
            <a:r>
              <a:rPr dirty="0" sz="1400" lang="ru-RU"/>
              <a:t>область в </a:t>
            </a:r>
            <a:r>
              <a:rPr dirty="0" sz="1400" lang="ru-RU" smtClean="0"/>
              <a:t>цифрах</a:t>
            </a:r>
            <a:r>
              <a:rPr dirty="0" sz="1400" lang="en-US"/>
              <a:t>https://fedstats.ru/ulobl</a:t>
            </a:r>
            <a:r>
              <a:rPr dirty="0" sz="1400" lang="en-US" smtClean="0"/>
              <a:t>/</a:t>
            </a:r>
            <a:endParaRPr dirty="0" sz="1400" lang="ru-RU" smtClean="0"/>
          </a:p>
          <a:p>
            <a:r>
              <a:rPr dirty="0" sz="1400" lang="ru-RU" smtClean="0"/>
              <a:t>Занятость </a:t>
            </a:r>
            <a:r>
              <a:rPr dirty="0" sz="1400" lang="ru-RU"/>
              <a:t>и безработица в </a:t>
            </a:r>
            <a:r>
              <a:rPr dirty="0" sz="1400" lang="ru-RU" smtClean="0"/>
              <a:t>Ульяновской </a:t>
            </a:r>
            <a:r>
              <a:rPr dirty="0" sz="1400" lang="ru-RU"/>
              <a:t>области, </a:t>
            </a:r>
            <a:r>
              <a:rPr dirty="0" sz="1400" lang="en-US"/>
              <a:t>URL</a:t>
            </a:r>
            <a:r>
              <a:rPr dirty="0" sz="1400" lang="ru-RU"/>
              <a:t>:</a:t>
            </a:r>
            <a:r>
              <a:rPr dirty="0" sz="1400" lang="en-US"/>
              <a:t>https://https://73.rosstat.gov.ru/</a:t>
            </a:r>
            <a:endParaRPr dirty="0" sz="1400" lang="ru-RU"/>
          </a:p>
        </p:txBody>
      </p:sp>
    </p:spTree>
  </p:cSld>
  <p:clrMapOvr>
    <a:masterClrMapping/>
  </p:clrMapOvr>
  <p:timing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Заголовок 1"/>
          <p:cNvSpPr>
            <a:spLocks noGrp="1" noEditPoints="1"/>
          </p:cNvSpPr>
          <p:nvPr>
            <p:ph type="title"/>
          </p:nvPr>
        </p:nvSpPr>
        <p:spPr>
          <a:xfrm>
            <a:off x="1371600" y="1836261"/>
            <a:ext cx="6911340" cy="984885"/>
          </a:xfrm>
        </p:spPr>
        <p:txBody>
          <a:bodyPr/>
          <a:p>
            <a:pPr algn="ctr"/>
            <a:r>
              <a:rPr dirty="0" lang="ru-RU"/>
              <a:t>Инвестиционная привлекательность </a:t>
            </a:r>
          </a:p>
        </p:txBody>
      </p:sp>
      <p:pic>
        <p:nvPicPr>
          <p:cNvPr id="2097162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</p:spTree>
  </p:cSld>
  <p:clrMapOvr>
    <a:masterClrMapping/>
  </p:clrMapOvr>
  <p:timing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369332"/>
          </a:xfrm>
        </p:spPr>
        <p:txBody>
          <a:bodyPr/>
          <a:p>
            <a:pPr algn="ctr"/>
            <a:r>
              <a:rPr dirty="0" sz="2400" lang="ru-RU" smtClean="0"/>
              <a:t>Новосибирская </a:t>
            </a:r>
            <a:r>
              <a:rPr dirty="0" sz="2400" lang="ru-RU"/>
              <a:t>область</a:t>
            </a:r>
          </a:p>
        </p:txBody>
      </p:sp>
      <p:pic>
        <p:nvPicPr>
          <p:cNvPr id="2097163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sp>
        <p:nvSpPr>
          <p:cNvPr id="1048613" name="Текст 5"/>
          <p:cNvSpPr>
            <a:spLocks noGrp="1" noEditPoints="1"/>
          </p:cNvSpPr>
          <p:nvPr>
            <p:ph type="body" idx="1"/>
          </p:nvPr>
        </p:nvSpPr>
        <p:spPr>
          <a:xfrm>
            <a:off x="381000" y="899728"/>
            <a:ext cx="4724400" cy="3447098"/>
          </a:xfrm>
        </p:spPr>
        <p:txBody>
          <a:bodyPr/>
          <a:p>
            <a:pPr algn="just"/>
            <a:r>
              <a:rPr dirty="0" sz="1400" lang="ru-RU"/>
              <a:t>Объем инвестиций в основной капитал Новосибирской области достиг максимального значения в 381 млрд рублей в 2023 году. </a:t>
            </a:r>
            <a:endParaRPr dirty="0" sz="1400" lang="ru-RU" smtClean="0"/>
          </a:p>
          <a:p>
            <a:pPr algn="just"/>
            <a:endParaRPr dirty="0" sz="1400" lang="ru-RU" smtClean="0"/>
          </a:p>
          <a:p>
            <a:pPr algn="just"/>
            <a:r>
              <a:rPr dirty="0" sz="1400" lang="ru-RU" smtClean="0"/>
              <a:t>Объем </a:t>
            </a:r>
            <a:r>
              <a:rPr dirty="0" sz="1400" lang="ru-RU"/>
              <a:t>вложений в экономику вырос на 40 млрд рублей к аналогичному периоду прошлого года, или на 11%, что значительно превышает прогнозные значения. Больше всего средств инвесторы вложили в строительство зданий и сооружений.</a:t>
            </a:r>
          </a:p>
          <a:p>
            <a:pPr algn="just"/>
            <a:endParaRPr dirty="0" sz="1400" lang="ru-RU" smtClean="0"/>
          </a:p>
          <a:p>
            <a:pPr algn="just"/>
            <a:r>
              <a:rPr dirty="0" sz="1400" lang="ru-RU" smtClean="0"/>
              <a:t>Среди </a:t>
            </a:r>
            <a:r>
              <a:rPr dirty="0" sz="1400" lang="ru-RU"/>
              <a:t>крупнейших </a:t>
            </a:r>
            <a:r>
              <a:rPr dirty="0" sz="1400" lang="ru-RU" err="1"/>
              <a:t>инвестпроектов</a:t>
            </a:r>
            <a:r>
              <a:rPr dirty="0" sz="1400" lang="ru-RU"/>
              <a:t>, открывшихся в 2023 году – Транспортно-логистический центр «Сибирский», аэровокзальный комплекс «Толмачево», строительство административно-лабораторного комплекса «</a:t>
            </a:r>
            <a:r>
              <a:rPr dirty="0" sz="1400" lang="ru-RU" err="1"/>
              <a:t>Академпарка</a:t>
            </a:r>
            <a:r>
              <a:rPr dirty="0" sz="1400" lang="ru-RU"/>
              <a:t>» в п. Ложок</a:t>
            </a:r>
            <a:r>
              <a:rPr dirty="0" sz="1400" lang="ru-RU" smtClean="0"/>
              <a:t>.</a:t>
            </a:r>
          </a:p>
          <a:p>
            <a:pPr algn="just"/>
            <a:endParaRPr dirty="0" sz="1400" lang="ru-RU"/>
          </a:p>
        </p:txBody>
      </p:sp>
      <p:pic>
        <p:nvPicPr>
          <p:cNvPr id="2097164" name="Рисунок 8"/>
          <p:cNvPicPr>
            <a:picLocks noChangeAspect="1"/>
          </p:cNvPicPr>
          <p:nvPr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5440988" y="974724"/>
            <a:ext cx="3516879" cy="2412703"/>
          </a:xfrm>
          <a:prstGeom prst="rect"/>
        </p:spPr>
      </p:pic>
      <p:sp>
        <p:nvSpPr>
          <p:cNvPr id="1048614" name="TextBox 4"/>
          <p:cNvSpPr txBox="1"/>
          <p:nvPr/>
        </p:nvSpPr>
        <p:spPr>
          <a:xfrm>
            <a:off x="152400" y="4479925"/>
            <a:ext cx="5486400" cy="430887"/>
          </a:xfrm>
          <a:prstGeom prst="rect"/>
          <a:noFill/>
        </p:spPr>
        <p:txBody>
          <a:bodyPr rtlCol="0" wrap="square">
            <a:spAutoFit/>
          </a:bodyPr>
          <a:p>
            <a:r>
              <a:rPr dirty="0" sz="1100" lang="ru-RU" smtClean="0"/>
              <a:t>Министерство экономического развития Новосибирской области</a:t>
            </a:r>
          </a:p>
          <a:p>
            <a:r>
              <a:rPr dirty="0" sz="1100" lang="ru-RU" smtClean="0"/>
              <a:t> </a:t>
            </a:r>
            <a:r>
              <a:rPr dirty="0" sz="1100" lang="en-US"/>
              <a:t>https://econom.nso.ru/</a:t>
            </a:r>
            <a:endParaRPr dirty="0" sz="1100" lang="ru-RU"/>
          </a:p>
        </p:txBody>
      </p:sp>
    </p:spTree>
  </p:cSld>
  <p:clrMapOvr>
    <a:masterClrMapping/>
  </p:clrMapOvr>
  <p:timing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369332"/>
          </a:xfrm>
        </p:spPr>
        <p:txBody>
          <a:bodyPr/>
          <a:p>
            <a:pPr algn="ctr"/>
            <a:r>
              <a:rPr dirty="0" sz="2400" lang="ru-RU" smtClean="0"/>
              <a:t>Новосибирская </a:t>
            </a:r>
            <a:r>
              <a:rPr dirty="0" sz="2400" lang="ru-RU"/>
              <a:t>область</a:t>
            </a:r>
          </a:p>
        </p:txBody>
      </p:sp>
      <p:pic>
        <p:nvPicPr>
          <p:cNvPr id="2097165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sp>
        <p:nvSpPr>
          <p:cNvPr id="1048616" name="Текст 5"/>
          <p:cNvSpPr>
            <a:spLocks noGrp="1" noEditPoints="1"/>
          </p:cNvSpPr>
          <p:nvPr>
            <p:ph type="body" idx="1"/>
          </p:nvPr>
        </p:nvSpPr>
        <p:spPr>
          <a:xfrm>
            <a:off x="381000" y="899728"/>
            <a:ext cx="4724400" cy="3580197"/>
          </a:xfrm>
        </p:spPr>
        <p:txBody>
          <a:bodyPr/>
          <a:p>
            <a:r>
              <a:rPr b="1" dirty="0" sz="1200" lang="ru-RU"/>
              <a:t>Преимущества региона:</a:t>
            </a:r>
            <a:endParaRPr dirty="0" sz="1200" lang="ru-RU"/>
          </a:p>
          <a:p>
            <a:r>
              <a:rPr dirty="0" sz="1200" lang="ru-RU"/>
              <a:t>Новосибирская область находится в центре России, что делает её важным транспортным узлом между европейской частью страны и Дальним Востоком. Это положение способствует развитию логистики и торговли.</a:t>
            </a:r>
          </a:p>
          <a:p>
            <a:r>
              <a:rPr dirty="0" sz="1200" lang="ru-RU"/>
              <a:t>Новосибирск является одним из ведущих научных центров России благодаря наличию Новосибирского Академгородка, где сосредоточены множество научно-исследовательских институтов и ведущих университетов.</a:t>
            </a:r>
          </a:p>
          <a:p>
            <a:r>
              <a:rPr dirty="0" sz="1200" lang="ru-RU"/>
              <a:t>В области развиты такие отрасли, как машиностроение, металлургия, химическая промышленность, сельское хозяйство и информационные технологии, что обеспечивает стабильность экономического роста.</a:t>
            </a:r>
          </a:p>
          <a:p>
            <a:r>
              <a:rPr dirty="0" sz="1200" lang="ru-RU"/>
              <a:t>Региональные власти активно поддерживают инвестиционные проекты через налоговые льготы и субсидии, создавая благоприятные условия для ведения бизнеса.</a:t>
            </a:r>
          </a:p>
          <a:p>
            <a:r>
              <a:rPr dirty="0" sz="1200" lang="ru-RU"/>
              <a:t>Наличие природных ресурсов, таких как леса, полезные ископаемые и плодородные земли, способствует развитию различных отраслей промышленности и сельского хозяйства.</a:t>
            </a:r>
          </a:p>
          <a:p>
            <a:pPr algn="just"/>
            <a:endParaRPr dirty="0" sz="1200" lang="ru-RU"/>
          </a:p>
        </p:txBody>
      </p:sp>
      <p:pic>
        <p:nvPicPr>
          <p:cNvPr id="2097166" name="Рисунок 8"/>
          <p:cNvPicPr>
            <a:picLocks noChangeAspect="1"/>
          </p:cNvPicPr>
          <p:nvPr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5440988" y="1093227"/>
            <a:ext cx="3516879" cy="2175696"/>
          </a:xfrm>
          <a:prstGeom prst="rect"/>
        </p:spPr>
      </p:pic>
      <p:sp>
        <p:nvSpPr>
          <p:cNvPr id="1048617" name="TextBox 4"/>
          <p:cNvSpPr txBox="1"/>
          <p:nvPr/>
        </p:nvSpPr>
        <p:spPr>
          <a:xfrm>
            <a:off x="152400" y="4479925"/>
            <a:ext cx="5486400" cy="430887"/>
          </a:xfrm>
          <a:prstGeom prst="rect"/>
          <a:noFill/>
        </p:spPr>
        <p:txBody>
          <a:bodyPr rtlCol="0" wrap="square">
            <a:spAutoFit/>
          </a:bodyPr>
          <a:p>
            <a:r>
              <a:rPr dirty="0" sz="1100" lang="ru-RU" smtClean="0"/>
              <a:t>Министерство экономического развития Новосибирской области</a:t>
            </a:r>
          </a:p>
          <a:p>
            <a:r>
              <a:rPr dirty="0" sz="1100" lang="ru-RU" smtClean="0"/>
              <a:t> </a:t>
            </a:r>
            <a:r>
              <a:rPr dirty="0" sz="1100" lang="en-US"/>
              <a:t>https://econom.nso.ru/</a:t>
            </a:r>
            <a:endParaRPr dirty="0" sz="1100" lang="ru-RU"/>
          </a:p>
        </p:txBody>
      </p:sp>
    </p:spTree>
  </p:cSld>
  <p:clrMapOvr>
    <a:masterClrMapping/>
  </p:clrMapOvr>
  <p:timing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430887"/>
          </a:xfrm>
        </p:spPr>
        <p:txBody>
          <a:bodyPr/>
          <a:p>
            <a:pPr algn="ctr"/>
            <a:r>
              <a:rPr dirty="0" sz="2800" lang="ru-RU" smtClean="0"/>
              <a:t>Ульяновская </a:t>
            </a:r>
            <a:r>
              <a:rPr dirty="0" sz="2800" lang="ru-RU"/>
              <a:t>область</a:t>
            </a:r>
          </a:p>
        </p:txBody>
      </p:sp>
      <p:pic>
        <p:nvPicPr>
          <p:cNvPr id="2097167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pic>
        <p:nvPicPr>
          <p:cNvPr id="2097168" name="Рисунок 4"/>
          <p:cNvPicPr>
            <a:picLocks noChangeAspect="1"/>
          </p:cNvPicPr>
          <p:nvPr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5692991" y="1561774"/>
            <a:ext cx="3222409" cy="2072131"/>
          </a:xfrm>
          <a:prstGeom prst="rect"/>
        </p:spPr>
      </p:pic>
      <p:sp>
        <p:nvSpPr>
          <p:cNvPr id="1048619" name="TextBox 1"/>
          <p:cNvSpPr txBox="1"/>
          <p:nvPr/>
        </p:nvSpPr>
        <p:spPr>
          <a:xfrm>
            <a:off x="228600" y="781043"/>
            <a:ext cx="5464391" cy="4201150"/>
          </a:xfrm>
          <a:prstGeom prst="rect"/>
          <a:noFill/>
        </p:spPr>
        <p:txBody>
          <a:bodyPr rtlCol="0" wrap="square">
            <a:spAutoFit/>
          </a:bodyPr>
          <a:p>
            <a:pPr fontAlgn="auto"/>
            <a:r>
              <a:rPr dirty="0" sz="1100" lang="ru-RU"/>
              <a:t>Ульяновская область входит в ТОП-10 регионов по научно-технологическому развитию в рейтинге «РИА Рейтинг», занимая по итогам 2022 года 9 место и 8 место в первом Национальном рейтинге научно-технологического развития регионов России</a:t>
            </a:r>
            <a:r>
              <a:rPr dirty="0" sz="1100" lang="ru-RU" smtClean="0"/>
              <a:t>.</a:t>
            </a:r>
          </a:p>
          <a:p>
            <a:pPr fontAlgn="auto"/>
            <a:endParaRPr dirty="0" sz="1100" lang="ru-RU" smtClean="0"/>
          </a:p>
          <a:p>
            <a:pPr fontAlgn="auto"/>
            <a:r>
              <a:rPr dirty="0" sz="1100" lang="ru-RU" smtClean="0"/>
              <a:t>Самыми </a:t>
            </a:r>
            <a:r>
              <a:rPr dirty="0" sz="1100" lang="ru-RU"/>
              <a:t>удобными в регионе для размещения новых инвестиционных проектов потенциальные инвесторы выбирают индустриальный парк «Заволжье», ПОЭЗ «Ульяновск», </a:t>
            </a:r>
            <a:r>
              <a:rPr dirty="0" sz="1100" lang="ru-RU" err="1"/>
              <a:t>ТОРы</a:t>
            </a:r>
            <a:r>
              <a:rPr dirty="0" sz="1100" lang="ru-RU"/>
              <a:t> «Димитровград» и «Инза</a:t>
            </a:r>
            <a:endParaRPr dirty="0" sz="1100" lang="ru-RU" smtClean="0"/>
          </a:p>
          <a:p>
            <a:pPr fontAlgn="auto"/>
            <a:endParaRPr dirty="0" sz="1100" lang="ru-RU"/>
          </a:p>
          <a:p>
            <a:pPr fontAlgn="auto"/>
            <a:r>
              <a:rPr dirty="0" sz="1100" lang="ru-RU" smtClean="0"/>
              <a:t>Ульяновская </a:t>
            </a:r>
            <a:r>
              <a:rPr dirty="0" sz="1100" lang="ru-RU"/>
              <a:t>область обладает развитым промышленным и научно-инновационным потенциалом.</a:t>
            </a:r>
          </a:p>
          <a:p>
            <a:pPr fontAlgn="auto"/>
            <a:r>
              <a:rPr b="1" dirty="0" sz="1100" lang="ru-RU"/>
              <a:t>Ведущими отраслями обрабатывающей промышленности региона выступают:</a:t>
            </a:r>
            <a:endParaRPr dirty="0" sz="1100" lang="ru-RU"/>
          </a:p>
          <a:p>
            <a:pPr fontAlgn="auto"/>
            <a:r>
              <a:rPr dirty="0" sz="1100" lang="ru-RU"/>
              <a:t>автомобилестроение</a:t>
            </a:r>
          </a:p>
          <a:p>
            <a:pPr fontAlgn="auto"/>
            <a:r>
              <a:rPr dirty="0" sz="1100" lang="ru-RU"/>
              <a:t>авиастроение</a:t>
            </a:r>
          </a:p>
          <a:p>
            <a:pPr fontAlgn="auto"/>
            <a:r>
              <a:rPr dirty="0" sz="1100" lang="ru-RU"/>
              <a:t>станкостроение</a:t>
            </a:r>
          </a:p>
          <a:p>
            <a:pPr fontAlgn="auto"/>
            <a:r>
              <a:rPr b="1" dirty="0" sz="1100" lang="ru-RU"/>
              <a:t>Успешные темпы развития получили такие передовые инновационные отрасли экономики:</a:t>
            </a:r>
            <a:endParaRPr dirty="0" sz="1100" lang="ru-RU"/>
          </a:p>
          <a:p>
            <a:pPr fontAlgn="auto"/>
            <a:r>
              <a:rPr dirty="0" sz="1100" lang="ru-RU"/>
              <a:t>информационные технологии</a:t>
            </a:r>
          </a:p>
          <a:p>
            <a:pPr fontAlgn="auto"/>
            <a:r>
              <a:rPr dirty="0" sz="1100" lang="ru-RU"/>
              <a:t>производство оборудования для отрасли возобновляемой энергетики</a:t>
            </a:r>
          </a:p>
          <a:p>
            <a:pPr fontAlgn="auto"/>
            <a:r>
              <a:rPr dirty="0" sz="1100" lang="ru-RU"/>
              <a:t>производство композитных материалов</a:t>
            </a:r>
          </a:p>
          <a:p>
            <a:pPr fontAlgn="auto"/>
            <a:r>
              <a:rPr dirty="0" sz="1100" lang="ru-RU"/>
              <a:t>ядерные технологии</a:t>
            </a:r>
          </a:p>
          <a:p>
            <a:pPr fontAlgn="auto"/>
            <a:r>
              <a:rPr dirty="0" sz="1100" lang="ru-RU"/>
              <a:t>радиологическая медицина</a:t>
            </a:r>
          </a:p>
          <a:p>
            <a:pPr indent="-285750" marL="285750">
              <a:buFontTx/>
              <a:buChar char="-"/>
            </a:pPr>
            <a:endParaRPr dirty="0" lang="ru-RU"/>
          </a:p>
          <a:p>
            <a:endParaRPr dirty="0" lang="ru-RU"/>
          </a:p>
        </p:txBody>
      </p:sp>
    </p:spTree>
  </p:cSld>
  <p:clrMapOvr>
    <a:masterClrMapping/>
  </p:clrMapOvr>
  <p:timing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430887"/>
          </a:xfrm>
        </p:spPr>
        <p:txBody>
          <a:bodyPr/>
          <a:p>
            <a:pPr algn="ctr"/>
            <a:r>
              <a:rPr dirty="0" sz="2800" lang="ru-RU" smtClean="0"/>
              <a:t>Ульяновская </a:t>
            </a:r>
            <a:r>
              <a:rPr dirty="0" sz="2800" lang="ru-RU"/>
              <a:t>область</a:t>
            </a:r>
          </a:p>
        </p:txBody>
      </p:sp>
      <p:pic>
        <p:nvPicPr>
          <p:cNvPr id="2097169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pic>
        <p:nvPicPr>
          <p:cNvPr id="2097170" name="Рисунок 4"/>
          <p:cNvPicPr>
            <a:picLocks noChangeAspect="1"/>
          </p:cNvPicPr>
          <p:nvPr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5735459" y="1429011"/>
            <a:ext cx="3222409" cy="1812605"/>
          </a:xfrm>
          <a:prstGeom prst="rect"/>
        </p:spPr>
      </p:pic>
      <p:sp>
        <p:nvSpPr>
          <p:cNvPr id="1048621" name="TextBox 1"/>
          <p:cNvSpPr txBox="1"/>
          <p:nvPr/>
        </p:nvSpPr>
        <p:spPr>
          <a:xfrm>
            <a:off x="228600" y="781043"/>
            <a:ext cx="5464391" cy="3108543"/>
          </a:xfrm>
          <a:prstGeom prst="rect"/>
          <a:noFill/>
        </p:spPr>
        <p:txBody>
          <a:bodyPr rtlCol="0" wrap="square">
            <a:spAutoFit/>
          </a:bodyPr>
          <a:p>
            <a:pPr algn="just" fontAlgn="t"/>
            <a:r>
              <a:rPr dirty="0" sz="1400" lang="ru-RU"/>
              <a:t>В</a:t>
            </a:r>
            <a:r>
              <a:rPr dirty="0" sz="1400" lang="ru-RU" smtClean="0"/>
              <a:t> </a:t>
            </a:r>
            <a:r>
              <a:rPr dirty="0" sz="1400" lang="ru-RU"/>
              <a:t>январе 2018 году на территории Ульяновской области ввели в эксплуатацию первый в России промышленный </a:t>
            </a:r>
            <a:r>
              <a:rPr dirty="0" sz="1400" lang="ru-RU" err="1"/>
              <a:t>ветропарк</a:t>
            </a:r>
            <a:r>
              <a:rPr dirty="0" sz="1400" lang="ru-RU"/>
              <a:t>. Ветряная электрическая станция включена в реестр мощности. </a:t>
            </a:r>
            <a:r>
              <a:rPr dirty="0" sz="1400" lang="ru-RU" err="1"/>
              <a:t>Ветропарк</a:t>
            </a:r>
            <a:r>
              <a:rPr dirty="0" sz="1400" lang="ru-RU"/>
              <a:t> стал первым генерирующим объектом, который начал работу на оптовом рынке электроэнергии и мощности.</a:t>
            </a:r>
          </a:p>
          <a:p>
            <a:pPr algn="just" fontAlgn="t"/>
            <a:r>
              <a:rPr dirty="0" sz="1400" lang="ru-RU"/>
              <a:t>И на этом в регионе останавливаться не хотят, в планы властей и инвесторов входит строительство новых ветростанций. Также следует заметить, что ежегодные налоги инвестора в бюджет Ульяновской области составят около 100 млн. рублей.</a:t>
            </a:r>
          </a:p>
          <a:p>
            <a:pPr algn="just" fontAlgn="t"/>
            <a:r>
              <a:rPr dirty="0" sz="1400" lang="ru-RU"/>
              <a:t>Кроме этого, Ульяновская область должна стать первым в России регионом, который займется производством компонентов </a:t>
            </a:r>
            <a:r>
              <a:rPr dirty="0" sz="1400" lang="ru-RU" err="1"/>
              <a:t>ветроустановок</a:t>
            </a:r>
            <a:r>
              <a:rPr dirty="0" sz="1400" lang="ru-RU"/>
              <a:t>. А это значит приток инвестиций, появление новых высокотехнологичных рабочих мест и уникальных компетенций, а также увеличение налогов в региональный бюджет.</a:t>
            </a:r>
          </a:p>
        </p:txBody>
      </p:sp>
      <p:sp>
        <p:nvSpPr>
          <p:cNvPr id="1048622" name="TextBox 2"/>
          <p:cNvSpPr txBox="1"/>
          <p:nvPr/>
        </p:nvSpPr>
        <p:spPr>
          <a:xfrm>
            <a:off x="14896" y="4479925"/>
            <a:ext cx="5562600" cy="461665"/>
          </a:xfrm>
          <a:prstGeom prst="rect"/>
          <a:noFill/>
        </p:spPr>
        <p:txBody>
          <a:bodyPr rtlCol="0" wrap="square">
            <a:spAutoFit/>
          </a:bodyPr>
          <a:p>
            <a:r>
              <a:rPr dirty="0" sz="800" lang="ru-RU" err="1"/>
              <a:t>Саликов</a:t>
            </a:r>
            <a:r>
              <a:rPr dirty="0" sz="800" lang="ru-RU"/>
              <a:t> Э. С. КОНКУРЕНТНЫЕ ПРЕИМУЩЕСТВА УЛЬЯНОВСКОЙ ОБЛАСТИ КАК РЕГИОНА РОССИИ // Экономика и социум. 2018. №7 (50). URL: https://cyberleninka.ru/article/n/konkurentnye-preimuschestva-ulyanovskoy-oblasti-kak-regiona-rossii (дата обращения: 18.12.2024).</a:t>
            </a:r>
          </a:p>
        </p:txBody>
      </p:sp>
    </p:spTree>
  </p:cSld>
  <p:clrMapOvr>
    <a:masterClrMapping/>
  </p:clrMapOvr>
  <p:timing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3" name="Заголовок 1"/>
          <p:cNvSpPr>
            <a:spLocks noGrp="1" noEditPoints="1"/>
          </p:cNvSpPr>
          <p:nvPr>
            <p:ph type="title"/>
          </p:nvPr>
        </p:nvSpPr>
        <p:spPr>
          <a:xfrm>
            <a:off x="1371600" y="1836261"/>
            <a:ext cx="6911340" cy="492443"/>
          </a:xfrm>
        </p:spPr>
        <p:txBody>
          <a:bodyPr/>
          <a:p>
            <a:pPr algn="ctr"/>
            <a:r>
              <a:rPr dirty="0" lang="ru-RU"/>
              <a:t>Финансовые показатели</a:t>
            </a:r>
          </a:p>
        </p:txBody>
      </p:sp>
      <p:pic>
        <p:nvPicPr>
          <p:cNvPr id="2097171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</p:spTree>
  </p:cSld>
  <p:clrMapOvr>
    <a:masterClrMapping/>
  </p:clrMapOvr>
  <p:timing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430887"/>
          </a:xfrm>
        </p:spPr>
        <p:txBody>
          <a:bodyPr/>
          <a:p>
            <a:pPr algn="ctr"/>
            <a:r>
              <a:rPr dirty="0" sz="2800" lang="ru-RU" smtClean="0"/>
              <a:t>Новосибирская </a:t>
            </a:r>
            <a:r>
              <a:rPr dirty="0" sz="2800" lang="ru-RU"/>
              <a:t>область</a:t>
            </a:r>
          </a:p>
        </p:txBody>
      </p:sp>
      <p:graphicFrame>
        <p:nvGraphicFramePr>
          <p:cNvPr id="4194305" name="Схема 8"/>
          <p:cNvGraphicFramePr>
            <a:graphicFrameLocks/>
          </p:cNvGraphicFramePr>
          <p:nvPr/>
        </p:nvGraphicFramePr>
        <p:xfrm>
          <a:off x="152400" y="1615599"/>
          <a:ext cx="3048000" cy="16138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1" r:qs="rId5" r:cs="rId4"/>
          </a:graphicData>
        </a:graphic>
      </p:graphicFrame>
      <p:pic>
        <p:nvPicPr>
          <p:cNvPr id="2097172" name="object 3"/>
          <p:cNvPicPr>
            <a:picLocks/>
          </p:cNvPicPr>
          <p:nvPr/>
        </p:nvPicPr>
        <p:blipFill>
          <a:blip xmlns:r="http://schemas.openxmlformats.org/officeDocument/2006/relationships" r:embed="rId6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pic>
        <p:nvPicPr>
          <p:cNvPr id="2097173" name="Рисунок 5"/>
          <p:cNvPicPr>
            <a:picLocks noChangeAspect="1"/>
          </p:cNvPicPr>
          <p:nvPr/>
        </p:nvPicPr>
        <p:blipFill>
          <a:blip xmlns:r="http://schemas.openxmlformats.org/officeDocument/2006/relationships" r:embed="rId7" cstate="print"/>
          <a:stretch>
            <a:fillRect/>
          </a:stretch>
        </p:blipFill>
        <p:spPr>
          <a:xfrm>
            <a:off x="3937519" y="1355725"/>
            <a:ext cx="5098515" cy="2514600"/>
          </a:xfrm>
          <a:prstGeom prst="rect"/>
        </p:spPr>
      </p:pic>
      <p:sp>
        <p:nvSpPr>
          <p:cNvPr id="1048625" name="TextBox 7"/>
          <p:cNvSpPr txBox="1"/>
          <p:nvPr/>
        </p:nvSpPr>
        <p:spPr>
          <a:xfrm>
            <a:off x="7448" y="4327525"/>
            <a:ext cx="4643436" cy="600164"/>
          </a:xfrm>
          <a:prstGeom prst="rect"/>
          <a:noFill/>
        </p:spPr>
        <p:txBody>
          <a:bodyPr wrap="square">
            <a:spAutoFit/>
          </a:bodyPr>
          <a:p>
            <a:r>
              <a:rPr dirty="0" sz="1100" lang="ru-RU"/>
              <a:t>Открытый бюджет </a:t>
            </a:r>
            <a:r>
              <a:rPr dirty="0" sz="1100" lang="ru-RU" smtClean="0"/>
              <a:t>Новосибирской </a:t>
            </a:r>
            <a:r>
              <a:rPr dirty="0" sz="1100" lang="ru-RU"/>
              <a:t>области, </a:t>
            </a:r>
            <a:r>
              <a:rPr dirty="0" sz="1100" lang="en-US"/>
              <a:t>URL</a:t>
            </a:r>
            <a:r>
              <a:rPr dirty="0" sz="1100" lang="ru-RU"/>
              <a:t>: </a:t>
            </a:r>
            <a:r>
              <a:rPr dirty="0" sz="1100" lang="en-US"/>
              <a:t>https://openbudget.mfnso.ru/analitika/ispolnenie-budgeta/ispolnenie-byudzheta-novosibirskoj-oblasti</a:t>
            </a:r>
          </a:p>
        </p:txBody>
      </p:sp>
    </p:spTree>
  </p:cSld>
  <p:clrMapOvr>
    <a:masterClrMapping/>
  </p:clrMapOvr>
  <p:timing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430887"/>
          </a:xfrm>
        </p:spPr>
        <p:txBody>
          <a:bodyPr/>
          <a:p>
            <a:pPr algn="ctr"/>
            <a:r>
              <a:rPr dirty="0" sz="2800" lang="ru-RU"/>
              <a:t>У</a:t>
            </a:r>
            <a:r>
              <a:rPr dirty="0" sz="2800" lang="ru-RU" smtClean="0"/>
              <a:t>льяновская </a:t>
            </a:r>
            <a:r>
              <a:rPr dirty="0" sz="2800" lang="ru-RU"/>
              <a:t>область</a:t>
            </a:r>
          </a:p>
        </p:txBody>
      </p:sp>
      <p:graphicFrame>
        <p:nvGraphicFramePr>
          <p:cNvPr id="4194306" name="Схема 7"/>
          <p:cNvGraphicFramePr>
            <a:graphicFrameLocks/>
          </p:cNvGraphicFramePr>
          <p:nvPr/>
        </p:nvGraphicFramePr>
        <p:xfrm>
          <a:off x="762000" y="1940535"/>
          <a:ext cx="3124200" cy="873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1" r:qs="rId5" r:cs="rId4"/>
          </a:graphicData>
        </a:graphic>
      </p:graphicFrame>
      <p:pic>
        <p:nvPicPr>
          <p:cNvPr id="2097174" name="object 3"/>
          <p:cNvPicPr>
            <a:picLocks/>
          </p:cNvPicPr>
          <p:nvPr/>
        </p:nvPicPr>
        <p:blipFill>
          <a:blip xmlns:r="http://schemas.openxmlformats.org/officeDocument/2006/relationships" r:embed="rId6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pic>
        <p:nvPicPr>
          <p:cNvPr id="2097175" name="Рисунок 4"/>
          <p:cNvPicPr>
            <a:picLocks noChangeAspect="1"/>
          </p:cNvPicPr>
          <p:nvPr/>
        </p:nvPicPr>
        <p:blipFill>
          <a:blip xmlns:r="http://schemas.openxmlformats.org/officeDocument/2006/relationships" r:embed="rId7" cstate="print"/>
          <a:stretch>
            <a:fillRect/>
          </a:stretch>
        </p:blipFill>
        <p:spPr>
          <a:xfrm>
            <a:off x="4114800" y="992299"/>
            <a:ext cx="4650060" cy="2830648"/>
          </a:xfrm>
          <a:prstGeom prst="rect"/>
        </p:spPr>
      </p:pic>
      <p:sp>
        <p:nvSpPr>
          <p:cNvPr id="1048627" name="TextBox 6"/>
          <p:cNvSpPr txBox="1"/>
          <p:nvPr/>
        </p:nvSpPr>
        <p:spPr>
          <a:xfrm>
            <a:off x="308836" y="4240342"/>
            <a:ext cx="4672012" cy="600164"/>
          </a:xfrm>
          <a:prstGeom prst="rect"/>
          <a:noFill/>
        </p:spPr>
        <p:txBody>
          <a:bodyPr wrap="square">
            <a:spAutoFit/>
          </a:bodyPr>
          <a:p>
            <a:r>
              <a:rPr dirty="0" sz="1100" lang="ru-RU" smtClean="0"/>
              <a:t>Источники финансирования дефицита бюджета </a:t>
            </a:r>
            <a:r>
              <a:rPr dirty="0" sz="1100" lang="en-US" smtClean="0"/>
              <a:t>https</a:t>
            </a:r>
            <a:r>
              <a:rPr dirty="0" sz="1100" lang="en-US"/>
              <a:t>://ob.ulminfin.ru/analitika/ispolnenie-byudzheta/istochniki-finansirovaniya-defitsita-byudzheta</a:t>
            </a:r>
            <a:endParaRPr dirty="0" sz="1100" lang="ru-RU"/>
          </a:p>
        </p:txBody>
      </p:sp>
    </p:spTree>
  </p:cSld>
  <p:clrMapOvr>
    <a:masterClrMapping/>
  </p:clrMapOvr>
  <p:timing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8" name="Заголовок 1"/>
          <p:cNvSpPr>
            <a:spLocks noGrp="1" noEditPoints="1"/>
          </p:cNvSpPr>
          <p:nvPr>
            <p:ph type="title"/>
          </p:nvPr>
        </p:nvSpPr>
        <p:spPr>
          <a:xfrm>
            <a:off x="1371600" y="1836261"/>
            <a:ext cx="6911340" cy="984885"/>
          </a:xfrm>
        </p:spPr>
        <p:txBody>
          <a:bodyPr/>
          <a:p>
            <a:pPr algn="ctr"/>
            <a:r>
              <a:rPr dirty="0" lang="ru-RU"/>
              <a:t>Законодательство, регулирующее деятельность ГЧП</a:t>
            </a:r>
          </a:p>
        </p:txBody>
      </p:sp>
      <p:pic>
        <p:nvPicPr>
          <p:cNvPr id="2097176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</p:spTree>
  </p:cSld>
  <p:clrMapOvr>
    <a:masterClrMapping/>
  </p:clrMapOvr>
  <p:timing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9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492443"/>
          </a:xfrm>
        </p:spPr>
        <p:txBody>
          <a:bodyPr/>
          <a:p>
            <a:r>
              <a:rPr dirty="0" lang="ru-RU" smtClean="0"/>
              <a:t>Новосибирская </a:t>
            </a:r>
            <a:r>
              <a:rPr dirty="0" lang="ru-RU"/>
              <a:t>область</a:t>
            </a:r>
          </a:p>
        </p:txBody>
      </p:sp>
      <p:sp>
        <p:nvSpPr>
          <p:cNvPr id="1048630" name="Текст 2"/>
          <p:cNvSpPr>
            <a:spLocks noGrp="1" noEditPoints="1"/>
          </p:cNvSpPr>
          <p:nvPr>
            <p:ph type="body" idx="1"/>
          </p:nvPr>
        </p:nvSpPr>
        <p:spPr>
          <a:xfrm>
            <a:off x="0" y="799544"/>
            <a:ext cx="5562600" cy="4493538"/>
          </a:xfrm>
        </p:spPr>
        <p:txBody>
          <a:bodyPr/>
          <a:p>
            <a:pPr algn="just" indent="-171450" marL="171450">
              <a:buFont typeface="Arial" panose="020B0604020202020204" pitchFamily="34" charset="0"/>
              <a:buChar char="•"/>
            </a:pPr>
            <a:r>
              <a:rPr dirty="0" sz="1000" lang="ru-RU"/>
              <a:t>Закон Новосибирской области от 05.07.2017 № 187-ОЗ «Об отдельных вопросах развития туризма в Новосибирской области</a:t>
            </a:r>
            <a:r>
              <a:rPr dirty="0" sz="1000" lang="ru-RU" smtClean="0"/>
              <a:t>»</a:t>
            </a:r>
            <a:endParaRPr dirty="0" sz="1000" lang="ru-RU"/>
          </a:p>
          <a:p>
            <a:pPr algn="just" indent="-171450" marL="171450">
              <a:buFont typeface="Arial" panose="020B0604020202020204" pitchFamily="34" charset="0"/>
              <a:buChar char="•"/>
            </a:pPr>
            <a:r>
              <a:rPr dirty="0" sz="1000" lang="ru-RU"/>
              <a:t>Закон Новосибирской области от 29.06.2016 № 75-ОЗ «Об отдельных вопросах государственного регулирования инвестиционной деятельности, осуществляемой в форме капитальных вложений на территории Новосибирской </a:t>
            </a:r>
            <a:r>
              <a:rPr dirty="0" sz="1000" lang="ru-RU" smtClean="0"/>
              <a:t>области»</a:t>
            </a:r>
            <a:endParaRPr dirty="0" sz="1000" lang="ru-RU"/>
          </a:p>
          <a:p>
            <a:pPr algn="just" indent="-171450" marL="171450">
              <a:buFont typeface="Arial" panose="020B0604020202020204" pitchFamily="34" charset="0"/>
              <a:buChar char="•"/>
            </a:pPr>
            <a:r>
              <a:rPr dirty="0" sz="1000" lang="ru-RU" smtClean="0"/>
              <a:t>Закон </a:t>
            </a:r>
            <a:r>
              <a:rPr dirty="0" sz="1000" lang="ru-RU"/>
              <a:t>Новосибирской области от 29.06.2016 № 78-ОЗ «Об инвестиционном фонде </a:t>
            </a:r>
            <a:r>
              <a:rPr dirty="0" sz="1000" lang="ru-RU" smtClean="0"/>
              <a:t>Новосибирской области»</a:t>
            </a:r>
          </a:p>
          <a:p>
            <a:pPr algn="just" indent="-171450" marL="171450">
              <a:buFont typeface="Arial" panose="020B0604020202020204" pitchFamily="34" charset="0"/>
              <a:buChar char="•"/>
            </a:pPr>
            <a:r>
              <a:rPr dirty="0" sz="1000" lang="ru-RU" smtClean="0"/>
              <a:t>Закон </a:t>
            </a:r>
            <a:r>
              <a:rPr dirty="0" sz="1000" lang="ru-RU"/>
              <a:t>Новосибирской области от 01.07.2015 № 583-ОЗ «Об установлении критериев, которым должны соответствовать объекты социально-культурного и коммунально-бытового назначения, масштабные инвестиционные проекты, для размещения (реализации) которых предоставляются земельные участки в аренду без проведения </a:t>
            </a:r>
            <a:r>
              <a:rPr dirty="0" sz="1000" lang="ru-RU" smtClean="0"/>
              <a:t>торгов»</a:t>
            </a:r>
          </a:p>
          <a:p>
            <a:pPr algn="just" indent="-171450" marL="171450">
              <a:buFont typeface="Arial" panose="020B0604020202020204" pitchFamily="34" charset="0"/>
              <a:buChar char="•"/>
            </a:pPr>
            <a:r>
              <a:rPr dirty="0" sz="1000" lang="ru-RU" smtClean="0"/>
              <a:t>Закон </a:t>
            </a:r>
            <a:r>
              <a:rPr dirty="0" sz="1000" lang="ru-RU"/>
              <a:t>Новосибирской области от 13.11.2000 № 125-ОЗ «О международных, внешнеэкономических и межрегиональных связях Новосибирской </a:t>
            </a:r>
            <a:r>
              <a:rPr dirty="0" sz="1000" lang="ru-RU" smtClean="0"/>
              <a:t>области»</a:t>
            </a:r>
          </a:p>
          <a:p>
            <a:pPr algn="just" indent="-171450" marL="171450">
              <a:buFont typeface="Arial" panose="020B0604020202020204" pitchFamily="34" charset="0"/>
              <a:buChar char="•"/>
            </a:pPr>
            <a:r>
              <a:rPr dirty="0" sz="1000" lang="ru-RU" smtClean="0"/>
              <a:t>Закон </a:t>
            </a:r>
            <a:r>
              <a:rPr dirty="0" sz="1000" lang="ru-RU"/>
              <a:t>Новосибирской области от 16.10.2003 № 142-ОЗ «О налогах и особенностях налогообложения отдельных категорий налогоплательщиков в Новосибирской </a:t>
            </a:r>
            <a:r>
              <a:rPr dirty="0" sz="1000" lang="ru-RU" smtClean="0"/>
              <a:t>области»</a:t>
            </a:r>
            <a:r>
              <a:rPr dirty="0" sz="1000" lang="ru-RU"/>
              <a:t/>
            </a:r>
            <a:br>
              <a:rPr dirty="0" sz="1000" lang="ru-RU"/>
            </a:br>
            <a:r>
              <a:rPr dirty="0" sz="1000" lang="ru-RU"/>
              <a:t>Закон Новосибирской области от 06.05.2008 № 226-ОЗ «О порядке предоставления государственных гарантий Новосибирской области</a:t>
            </a:r>
            <a:r>
              <a:rPr dirty="0" sz="1000" lang="ru-RU" smtClean="0"/>
              <a:t>»</a:t>
            </a:r>
          </a:p>
          <a:p>
            <a:pPr algn="just" indent="-171450" marL="171450">
              <a:buFont typeface="Arial" panose="020B0604020202020204" pitchFamily="34" charset="0"/>
              <a:buChar char="•"/>
            </a:pPr>
            <a:r>
              <a:rPr dirty="0" sz="1000" lang="ru-RU" smtClean="0"/>
              <a:t>Постановление Правительства Новосибирской области от 05.06.2018 № 224-п «О субсидиях местным бюджетам на реализацию мероприятий по созданию объектов инфраструктуры для реализации инвестиционных проектов территории опережающего социально-экономического развития»</a:t>
            </a:r>
          </a:p>
          <a:p>
            <a:pPr algn="just" indent="-171450" marL="171450">
              <a:buFont typeface="Arial" panose="020B0604020202020204" pitchFamily="34" charset="0"/>
              <a:buChar char="•"/>
            </a:pPr>
            <a:r>
              <a:rPr dirty="0" sz="1000" lang="ru-RU" smtClean="0"/>
              <a:t>Постановление Правительства Новосибирской области от 01.07.2016 № 198-п «О мерах по реализации отдельных положений Федерального закона от 13.07.2015 № 224-ФЗ «О государственно-частном партнерстве, </a:t>
            </a:r>
            <a:r>
              <a:rPr dirty="0" sz="1000" lang="ru-RU" err="1" smtClean="0"/>
              <a:t>муниципально</a:t>
            </a:r>
            <a:r>
              <a:rPr dirty="0" sz="1000" lang="ru-RU" smtClean="0"/>
              <a:t>-частном партнерстве в Российской Федерации и внесении изменений в отдельные законодательные акты Российской Федерации» на территории Новосибирской области»</a:t>
            </a:r>
          </a:p>
          <a:p>
            <a:pPr algn="just" indent="-171450" marL="171450">
              <a:buFont typeface="Arial" panose="020B0604020202020204" pitchFamily="34" charset="0"/>
              <a:buChar char="•"/>
            </a:pPr>
            <a:endParaRPr dirty="0" sz="1200" lang="ru-RU" smtClean="0"/>
          </a:p>
          <a:p>
            <a:r>
              <a:rPr dirty="0" sz="1000" lang="ru-RU" smtClean="0"/>
              <a:t>Орган: </a:t>
            </a:r>
            <a:r>
              <a:rPr dirty="0" sz="1000" lang="ru-RU"/>
              <a:t>Министерство экономического развития Новосибирской </a:t>
            </a:r>
            <a:r>
              <a:rPr dirty="0" sz="1000" lang="ru-RU" smtClean="0"/>
              <a:t>области </a:t>
            </a:r>
            <a:r>
              <a:rPr dirty="0" sz="1000" lang="en-US"/>
              <a:t>https://econom.nso.ru/</a:t>
            </a:r>
            <a:endParaRPr dirty="0" sz="1000" lang="ru-RU"/>
          </a:p>
          <a:p>
            <a:endParaRPr dirty="0" sz="1000" lang="ru-RU"/>
          </a:p>
        </p:txBody>
      </p:sp>
      <p:pic>
        <p:nvPicPr>
          <p:cNvPr id="2097177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pic>
        <p:nvPicPr>
          <p:cNvPr id="2097178" name="Рисунок 4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5562600" y="1304525"/>
            <a:ext cx="3476625" cy="793076"/>
          </a:xfrm>
          <a:prstGeom prst="rect"/>
        </p:spPr>
      </p:pic>
      <p:pic>
        <p:nvPicPr>
          <p:cNvPr id="2097179" name="Рисунок 5"/>
          <p:cNvPicPr>
            <a:picLocks noChangeAspect="1"/>
          </p:cNvPicPr>
          <p:nvPr/>
        </p:nvPicPr>
        <p:blipFill>
          <a:blip xmlns:r="http://schemas.openxmlformats.org/officeDocument/2006/relationships" r:embed="rId3"/>
          <a:stretch>
            <a:fillRect/>
          </a:stretch>
        </p:blipFill>
        <p:spPr>
          <a:xfrm>
            <a:off x="6095691" y="2346325"/>
            <a:ext cx="2369412" cy="2357324"/>
          </a:xfrm>
          <a:prstGeom prst="rect"/>
        </p:spPr>
      </p:pic>
      <p:sp>
        <p:nvSpPr>
          <p:cNvPr id="1048631" name="TextBox 7"/>
          <p:cNvSpPr txBox="1"/>
          <p:nvPr/>
        </p:nvSpPr>
        <p:spPr>
          <a:xfrm>
            <a:off x="3962400" y="4919504"/>
            <a:ext cx="4602772" cy="246221"/>
          </a:xfrm>
          <a:prstGeom prst="rect"/>
          <a:noFill/>
        </p:spPr>
        <p:txBody>
          <a:bodyPr wrap="square">
            <a:spAutoFit/>
          </a:bodyPr>
          <a:p>
            <a:endParaRPr dirty="0" sz="1000" lang="ru-RU"/>
          </a:p>
        </p:txBody>
      </p:sp>
    </p:spTree>
  </p:cSld>
  <p:clrMapOvr>
    <a:masterClrMapping/>
  </p:clrMapOvr>
  <p:timing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430887"/>
          </a:xfrm>
        </p:spPr>
        <p:txBody>
          <a:bodyPr/>
          <a:p>
            <a:pPr algn="ctr"/>
            <a:r>
              <a:rPr dirty="0" sz="2800" lang="ru-RU" smtClean="0"/>
              <a:t>Ульяновская </a:t>
            </a:r>
            <a:r>
              <a:rPr dirty="0" sz="2800" lang="ru-RU"/>
              <a:t>область</a:t>
            </a:r>
          </a:p>
        </p:txBody>
      </p:sp>
      <p:sp>
        <p:nvSpPr>
          <p:cNvPr id="1048633" name="Текст 2"/>
          <p:cNvSpPr>
            <a:spLocks noGrp="1" noEditPoints="1"/>
          </p:cNvSpPr>
          <p:nvPr>
            <p:ph type="body" idx="1"/>
          </p:nvPr>
        </p:nvSpPr>
        <p:spPr>
          <a:xfrm>
            <a:off x="381000" y="781043"/>
            <a:ext cx="5300268" cy="4801314"/>
          </a:xfrm>
        </p:spPr>
        <p:txBody>
          <a:bodyPr/>
          <a:p>
            <a:r>
              <a:rPr dirty="0" sz="1000" lang="ru-RU" smtClean="0"/>
              <a:t>Федеральный </a:t>
            </a:r>
            <a:r>
              <a:rPr dirty="0" sz="1000" lang="ru-RU"/>
              <a:t>Закон от 15 июля 2015 г. N 224-ФЗ «О государственно-частном партнерстве, </a:t>
            </a:r>
            <a:r>
              <a:rPr dirty="0" sz="1000" lang="ru-RU" err="1"/>
              <a:t>муниципально</a:t>
            </a:r>
            <a:r>
              <a:rPr dirty="0" sz="1000" lang="ru-RU"/>
              <a:t>-частном партнерстве в РФ и внесении изменений в отдельные законодательные акты РФ»</a:t>
            </a:r>
          </a:p>
          <a:p>
            <a:r>
              <a:rPr dirty="0" sz="1000" lang="ru-RU"/>
              <a:t>Федеральный закон от 21 июля 2005 г. N 115-ФЗ “О концессионных соглашениях"</a:t>
            </a:r>
          </a:p>
          <a:p>
            <a:r>
              <a:rPr dirty="0" sz="1000" lang="ru-RU"/>
              <a:t>Закон Ульяновской области от 2 сентября 2015 г. N 99-ЗО “О налоге на имущество</a:t>
            </a:r>
          </a:p>
          <a:p>
            <a:r>
              <a:rPr dirty="0" sz="1000" lang="ru-RU"/>
              <a:t>организаций на территории Ульяновской области”</a:t>
            </a:r>
          </a:p>
          <a:p>
            <a:r>
              <a:rPr dirty="0" sz="1000" lang="ru-RU"/>
              <a:t> </a:t>
            </a:r>
          </a:p>
          <a:p>
            <a:r>
              <a:rPr dirty="0" sz="1000" lang="ru-RU"/>
              <a:t>Закон Ульяновской области от 31 мая 2016 г. N 76-ЗО “О правовом регулировании</a:t>
            </a:r>
          </a:p>
          <a:p>
            <a:r>
              <a:rPr dirty="0" sz="1000" lang="ru-RU"/>
              <a:t>отдельных вопросов, связанных с участием Ульяновской области в соглашениях о</a:t>
            </a:r>
          </a:p>
          <a:p>
            <a:r>
              <a:rPr dirty="0" sz="1000" lang="ru-RU"/>
              <a:t>государственно-частном партнёрстве и концессионных соглашениях”</a:t>
            </a:r>
          </a:p>
          <a:p>
            <a:r>
              <a:rPr dirty="0" sz="1000" lang="ru-RU"/>
              <a:t> </a:t>
            </a:r>
          </a:p>
          <a:p>
            <a:r>
              <a:rPr dirty="0" sz="1000" lang="ru-RU"/>
              <a:t>Указ Губернатора Ульяновской области от 30 марта 2021 г. N 31 “О регулировании</a:t>
            </a:r>
          </a:p>
          <a:p>
            <a:r>
              <a:rPr dirty="0" sz="1000" lang="ru-RU"/>
              <a:t>отдельных отношений, связанных с участием Ульяновской области в концессионных</a:t>
            </a:r>
          </a:p>
          <a:p>
            <a:r>
              <a:rPr dirty="0" sz="1000" lang="ru-RU"/>
              <a:t>соглашениях, объектами которых являются объекты теплоснабжения,</a:t>
            </a:r>
          </a:p>
          <a:p>
            <a:r>
              <a:rPr dirty="0" sz="1000" lang="ru-RU"/>
              <a:t>централизованные системы горячего водоснабжения, холодного водоснабжения и (или)</a:t>
            </a:r>
          </a:p>
          <a:p>
            <a:r>
              <a:rPr dirty="0" sz="1000" lang="ru-RU"/>
              <a:t>водоотведения, отдельные объекты таких систем и </a:t>
            </a:r>
            <a:r>
              <a:rPr dirty="0" sz="1000" lang="ru-RU" err="1"/>
              <a:t>концедентами</a:t>
            </a:r>
            <a:r>
              <a:rPr dirty="0" sz="1000" lang="ru-RU"/>
              <a:t> по которым</a:t>
            </a:r>
          </a:p>
          <a:p>
            <a:r>
              <a:rPr dirty="0" sz="1000" lang="ru-RU"/>
              <a:t>выступают муниципальные образования Ульяновской области, а третьей стороной -</a:t>
            </a:r>
          </a:p>
          <a:p>
            <a:r>
              <a:rPr dirty="0" sz="1000" lang="ru-RU"/>
              <a:t>Ульяновская область”</a:t>
            </a:r>
          </a:p>
          <a:p>
            <a:r>
              <a:rPr dirty="0" sz="1000" lang="ru-RU"/>
              <a:t> </a:t>
            </a:r>
          </a:p>
          <a:p>
            <a:r>
              <a:rPr dirty="0" sz="1000" lang="ru-RU"/>
              <a:t>Постановление Правительства Ульяновской области от 30 июня 2016 г. N 303-П “О правовом регулировании отдельных вопросов, связанных с участием Ульяновской области в соглашениях о государственно-частном партнёрстве и концессионных соглашениях”</a:t>
            </a:r>
          </a:p>
          <a:p>
            <a:r>
              <a:rPr dirty="0" sz="1000" lang="ru-RU"/>
              <a:t>Постановление от 13 июля 2015 г. N 16/319-П “Об утверждении стратегии социально-экономического развития Ульяновской области до 2030 года”</a:t>
            </a:r>
          </a:p>
          <a:p>
            <a:r>
              <a:rPr dirty="0" sz="1000" lang="ru-RU"/>
              <a:t> </a:t>
            </a:r>
            <a:endParaRPr dirty="0" sz="1000" lang="ru-RU" smtClean="0"/>
          </a:p>
          <a:p>
            <a:endParaRPr dirty="0" sz="1000" lang="ru-RU"/>
          </a:p>
          <a:p>
            <a:r>
              <a:rPr b="1" dirty="0" sz="1000" lang="ru-RU" u="sng" smtClean="0"/>
              <a:t>Орган</a:t>
            </a:r>
            <a:r>
              <a:rPr dirty="0" sz="1000" lang="ru-RU"/>
              <a:t>: Министерство экономического развития </a:t>
            </a:r>
            <a:r>
              <a:rPr dirty="0" sz="1000" lang="ru-RU" smtClean="0"/>
              <a:t>Ульяновской области</a:t>
            </a:r>
          </a:p>
          <a:p>
            <a:endParaRPr dirty="0" sz="1050" lang="ru-RU"/>
          </a:p>
          <a:p>
            <a:endParaRPr dirty="0" sz="1050" lang="ru-RU"/>
          </a:p>
          <a:p>
            <a:endParaRPr dirty="0" sz="1050" lang="ru-RU"/>
          </a:p>
          <a:p>
            <a:endParaRPr dirty="0" sz="1050" lang="ru-RU"/>
          </a:p>
        </p:txBody>
      </p:sp>
      <p:pic>
        <p:nvPicPr>
          <p:cNvPr id="2097180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pic>
        <p:nvPicPr>
          <p:cNvPr id="2097181" name="Рисунок 4"/>
          <p:cNvPicPr>
            <a:picLocks noChangeAspect="1"/>
          </p:cNvPicPr>
          <p:nvPr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6019800" y="1624013"/>
            <a:ext cx="2837257" cy="1691080"/>
          </a:xfrm>
          <a:prstGeom prst="rect"/>
        </p:spPr>
      </p:pic>
    </p:spTree>
  </p:cSld>
  <p:clrMapOvr>
    <a:masterClrMapping/>
  </p:clrMapOvr>
  <p:timing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4" name="Заголовок 1"/>
          <p:cNvSpPr>
            <a:spLocks noGrp="1" noEditPoints="1"/>
          </p:cNvSpPr>
          <p:nvPr>
            <p:ph type="title"/>
          </p:nvPr>
        </p:nvSpPr>
        <p:spPr>
          <a:xfrm>
            <a:off x="1371600" y="1836261"/>
            <a:ext cx="6911340" cy="492443"/>
          </a:xfrm>
        </p:spPr>
        <p:txBody>
          <a:bodyPr/>
          <a:p>
            <a:pPr algn="ctr"/>
            <a:r>
              <a:rPr dirty="0" lang="ru-RU"/>
              <a:t>Анализ проектов ГЧП </a:t>
            </a:r>
          </a:p>
        </p:txBody>
      </p:sp>
      <p:pic>
        <p:nvPicPr>
          <p:cNvPr id="2097182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</p:spTree>
  </p:cSld>
  <p:clrMapOvr>
    <a:masterClrMapping/>
  </p:clrMapOvr>
  <p:timing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492443"/>
          </a:xfrm>
        </p:spPr>
        <p:txBody>
          <a:bodyPr/>
          <a:p>
            <a:pPr algn="ctr"/>
            <a:r>
              <a:rPr dirty="0" lang="ru-RU" smtClean="0"/>
              <a:t>Новосибирская </a:t>
            </a:r>
            <a:r>
              <a:rPr dirty="0" lang="ru-RU"/>
              <a:t>область</a:t>
            </a:r>
          </a:p>
        </p:txBody>
      </p:sp>
      <p:sp>
        <p:nvSpPr>
          <p:cNvPr id="1048636" name="Текст 2"/>
          <p:cNvSpPr>
            <a:spLocks noGrp="1" noEditPoints="1"/>
          </p:cNvSpPr>
          <p:nvPr>
            <p:ph type="body" idx="1"/>
          </p:nvPr>
        </p:nvSpPr>
        <p:spPr>
          <a:xfrm>
            <a:off x="228600" y="624597"/>
            <a:ext cx="2743200" cy="4431983"/>
          </a:xfrm>
        </p:spPr>
        <p:txBody>
          <a:bodyPr/>
          <a:p>
            <a:r>
              <a:rPr dirty="0" sz="1600" lang="ru-RU">
                <a:solidFill>
                  <a:srgbClr val="A20136"/>
                </a:solidFill>
              </a:rPr>
              <a:t>Всего проектов ГЧП= </a:t>
            </a:r>
            <a:r>
              <a:rPr dirty="0" sz="1600" lang="ru-RU" smtClean="0">
                <a:solidFill>
                  <a:srgbClr val="A20136"/>
                </a:solidFill>
              </a:rPr>
              <a:t>62</a:t>
            </a:r>
            <a:endParaRPr dirty="0" sz="1600" lang="ru-RU">
              <a:solidFill>
                <a:srgbClr val="A20136"/>
              </a:solidFill>
            </a:endParaRPr>
          </a:p>
          <a:p>
            <a:r>
              <a:rPr dirty="0" sz="1600" lang="ru-RU" smtClean="0"/>
              <a:t>Коммунальная инфраструктура= 28</a:t>
            </a:r>
            <a:endParaRPr dirty="0" sz="1600" lang="ru-RU"/>
          </a:p>
          <a:p>
            <a:r>
              <a:rPr dirty="0" sz="1600" lang="ru-RU" smtClean="0"/>
              <a:t>Образование= </a:t>
            </a:r>
            <a:r>
              <a:rPr dirty="0" sz="1600" lang="ru-RU"/>
              <a:t>6</a:t>
            </a:r>
          </a:p>
          <a:p>
            <a:r>
              <a:rPr dirty="0" sz="1600" lang="ru-RU" smtClean="0"/>
              <a:t>Обращение с твердыми коммунальными отходами= </a:t>
            </a:r>
            <a:r>
              <a:rPr dirty="0" sz="1600" lang="ru-RU"/>
              <a:t>6</a:t>
            </a:r>
          </a:p>
          <a:p>
            <a:r>
              <a:rPr dirty="0" sz="1600" lang="ru-RU" smtClean="0"/>
              <a:t>Бытовые услуги= 6</a:t>
            </a:r>
            <a:endParaRPr dirty="0" sz="1600" lang="ru-RU"/>
          </a:p>
          <a:p>
            <a:r>
              <a:rPr dirty="0" sz="1600" lang="ru-RU" smtClean="0"/>
              <a:t>Здравоохранение= 4</a:t>
            </a:r>
            <a:endParaRPr dirty="0" sz="1600" lang="ru-RU"/>
          </a:p>
          <a:p>
            <a:r>
              <a:rPr dirty="0" sz="1600" lang="ru-RU" smtClean="0"/>
              <a:t>Электроэнергетика= 3</a:t>
            </a:r>
          </a:p>
          <a:p>
            <a:r>
              <a:rPr dirty="0" sz="1600" lang="ru-RU" smtClean="0"/>
              <a:t>Спорт и туризм=3</a:t>
            </a:r>
          </a:p>
          <a:p>
            <a:r>
              <a:rPr dirty="0" sz="1600" lang="ru-RU" smtClean="0"/>
              <a:t>Дорожная </a:t>
            </a:r>
            <a:r>
              <a:rPr dirty="0" sz="1600" lang="ru-RU" err="1" smtClean="0"/>
              <a:t>инфраструкура</a:t>
            </a:r>
            <a:r>
              <a:rPr dirty="0" sz="1600" lang="ru-RU" smtClean="0"/>
              <a:t>=1</a:t>
            </a:r>
          </a:p>
          <a:p>
            <a:r>
              <a:rPr dirty="0" sz="1600" lang="ru-RU" smtClean="0"/>
              <a:t>Промышленные парки=1</a:t>
            </a:r>
          </a:p>
          <a:p>
            <a:r>
              <a:rPr dirty="0" sz="1600" lang="ru-RU" smtClean="0"/>
              <a:t>Дошкольное образование=1</a:t>
            </a:r>
          </a:p>
          <a:p>
            <a:r>
              <a:rPr dirty="0" sz="1600" lang="ru-RU" smtClean="0"/>
              <a:t>Культура и отдых=1</a:t>
            </a:r>
          </a:p>
          <a:p>
            <a:r>
              <a:rPr dirty="0" sz="1600" lang="ru-RU" smtClean="0"/>
              <a:t>Санаторно-туристическая деятельность=1</a:t>
            </a:r>
          </a:p>
          <a:p>
            <a:r>
              <a:rPr dirty="0" sz="1600" lang="ru-RU" smtClean="0"/>
              <a:t>Инженерно-технические сооружения (рыбопитомник)=1</a:t>
            </a:r>
            <a:endParaRPr dirty="0" sz="1600" lang="ru-RU"/>
          </a:p>
        </p:txBody>
      </p:sp>
      <p:pic>
        <p:nvPicPr>
          <p:cNvPr id="2097183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pic>
        <p:nvPicPr>
          <p:cNvPr id="2097184" name="Рисунок 4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3529376" y="974725"/>
            <a:ext cx="4890152" cy="3476387"/>
          </a:xfrm>
          <a:prstGeom prst="rect"/>
        </p:spPr>
      </p:pic>
    </p:spTree>
  </p:cSld>
  <p:clrMapOvr>
    <a:masterClrMapping/>
  </p:clrMapOvr>
  <p:timing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492443"/>
          </a:xfrm>
        </p:spPr>
        <p:txBody>
          <a:bodyPr/>
          <a:p>
            <a:pPr algn="ctr"/>
            <a:r>
              <a:rPr dirty="0" lang="ru-RU" smtClean="0"/>
              <a:t>Ульяновская область</a:t>
            </a:r>
            <a:endParaRPr dirty="0" lang="ru-RU"/>
          </a:p>
        </p:txBody>
      </p:sp>
      <p:sp>
        <p:nvSpPr>
          <p:cNvPr id="1048638" name="Текст 2"/>
          <p:cNvSpPr>
            <a:spLocks noGrp="1" noEditPoints="1"/>
          </p:cNvSpPr>
          <p:nvPr>
            <p:ph type="body" idx="1"/>
          </p:nvPr>
        </p:nvSpPr>
        <p:spPr>
          <a:xfrm>
            <a:off x="228600" y="1355725"/>
            <a:ext cx="3962400" cy="2492990"/>
          </a:xfrm>
        </p:spPr>
        <p:txBody>
          <a:bodyPr/>
          <a:p>
            <a:r>
              <a:rPr dirty="0" lang="ru-RU"/>
              <a:t>Всего проектов ГЧП: </a:t>
            </a:r>
            <a:r>
              <a:rPr dirty="0" lang="ru-RU" smtClean="0"/>
              <a:t>25</a:t>
            </a:r>
            <a:endParaRPr dirty="0" lang="ru-RU"/>
          </a:p>
          <a:p>
            <a:r>
              <a:rPr dirty="0" lang="ru-RU" smtClean="0"/>
              <a:t>Спорт=3</a:t>
            </a:r>
            <a:endParaRPr dirty="0" lang="ru-RU"/>
          </a:p>
          <a:p>
            <a:r>
              <a:rPr dirty="0" lang="ru-RU" smtClean="0"/>
              <a:t>Здравоохранение= </a:t>
            </a:r>
            <a:r>
              <a:rPr dirty="0" lang="ru-RU"/>
              <a:t>2</a:t>
            </a:r>
          </a:p>
          <a:p>
            <a:r>
              <a:rPr dirty="0" lang="ru-RU" smtClean="0"/>
              <a:t>Теплоснабжение= </a:t>
            </a:r>
            <a:r>
              <a:rPr dirty="0" lang="ru-RU"/>
              <a:t>4</a:t>
            </a:r>
          </a:p>
          <a:p>
            <a:r>
              <a:rPr dirty="0" lang="ru-RU" err="1" smtClean="0"/>
              <a:t>Вооотведение</a:t>
            </a:r>
            <a:r>
              <a:rPr dirty="0" lang="ru-RU" smtClean="0"/>
              <a:t>= 7</a:t>
            </a:r>
            <a:endParaRPr dirty="0" lang="ru-RU"/>
          </a:p>
          <a:p>
            <a:r>
              <a:rPr dirty="0" lang="ru-RU" smtClean="0"/>
              <a:t>Водоснабжение= 7</a:t>
            </a:r>
            <a:endParaRPr dirty="0" lang="ru-RU"/>
          </a:p>
          <a:p>
            <a:r>
              <a:rPr dirty="0" lang="ru-RU" smtClean="0"/>
              <a:t>Социальные (парк)= 1</a:t>
            </a:r>
            <a:endParaRPr dirty="0" lang="ru-RU"/>
          </a:p>
          <a:p>
            <a:endParaRPr dirty="0" lang="ru-RU"/>
          </a:p>
          <a:p>
            <a:endParaRPr dirty="0" lang="ru-RU"/>
          </a:p>
        </p:txBody>
      </p:sp>
      <p:pic>
        <p:nvPicPr>
          <p:cNvPr id="2097185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pic>
        <p:nvPicPr>
          <p:cNvPr id="2097186" name="Рисунок 4"/>
          <p:cNvPicPr>
            <a:picLocks noChangeAspect="1"/>
          </p:cNvPicPr>
          <p:nvPr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4449444" y="1149350"/>
            <a:ext cx="4525008" cy="3200399"/>
          </a:xfrm>
          <a:prstGeom prst="rect"/>
        </p:spPr>
      </p:pic>
    </p:spTree>
  </p:cSld>
  <p:clrMapOvr>
    <a:masterClrMapping/>
  </p:clrMapOvr>
  <p:timing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9" name="Заголовок 1"/>
          <p:cNvSpPr>
            <a:spLocks noGrp="1" noEditPoints="1"/>
          </p:cNvSpPr>
          <p:nvPr>
            <p:ph type="title"/>
          </p:nvPr>
        </p:nvSpPr>
        <p:spPr>
          <a:xfrm>
            <a:off x="1371600" y="1836261"/>
            <a:ext cx="6911340" cy="984885"/>
          </a:xfrm>
        </p:spPr>
        <p:txBody>
          <a:bodyPr/>
          <a:p>
            <a:pPr algn="ctr"/>
            <a:r>
              <a:rPr dirty="0" lang="ru-RU"/>
              <a:t>Анализ проектов </a:t>
            </a:r>
            <a:r>
              <a:rPr dirty="0" lang="ru-RU" smtClean="0"/>
              <a:t>ГЧП: сильные и слабые стороны </a:t>
            </a:r>
            <a:endParaRPr dirty="0" lang="ru-RU"/>
          </a:p>
        </p:txBody>
      </p:sp>
      <p:pic>
        <p:nvPicPr>
          <p:cNvPr id="2097187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</p:spTree>
  </p:cSld>
  <p:clrMapOvr>
    <a:masterClrMapping/>
  </p:clrMapOvr>
  <p:timing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492443"/>
          </a:xfrm>
        </p:spPr>
        <p:txBody>
          <a:bodyPr/>
          <a:p>
            <a:pPr algn="ctr"/>
            <a:r>
              <a:rPr dirty="0" lang="ru-RU"/>
              <a:t>Н</a:t>
            </a:r>
            <a:r>
              <a:rPr dirty="0" lang="ru-RU" smtClean="0"/>
              <a:t>овосибирская </a:t>
            </a:r>
            <a:r>
              <a:rPr dirty="0" lang="ru-RU"/>
              <a:t>область</a:t>
            </a:r>
          </a:p>
        </p:txBody>
      </p:sp>
      <p:pic>
        <p:nvPicPr>
          <p:cNvPr id="2097188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graphicFrame>
        <p:nvGraphicFramePr>
          <p:cNvPr id="4194307" name="Таблица 4"/>
          <p:cNvGraphicFramePr>
            <a:graphicFrameLocks noGrp="1"/>
          </p:cNvGraphicFramePr>
          <p:nvPr/>
        </p:nvGraphicFramePr>
        <p:xfrm>
          <a:off x="228600" y="892803"/>
          <a:ext cx="8729268" cy="39071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1134"/>
                <a:gridCol w="4408134"/>
              </a:tblGrid>
              <a:tr h="0">
                <a:tc>
                  <a:txBody>
                    <a:bodyPr/>
                    <a:p>
                      <a:pPr algn="ctr"/>
                      <a:r>
                        <a:rPr dirty="0" sz="900"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 - </a:t>
                      </a:r>
                      <a:r>
                        <a:rPr dirty="0" sz="9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сильные стороны (преимущества)</a:t>
                      </a:r>
                    </a:p>
                  </a:txBody>
                  <a:tcPr anchor="ctr"/>
                </a:tc>
                <a:tc>
                  <a:txBody>
                    <a:bodyPr/>
                    <a:p>
                      <a:pPr algn="ctr"/>
                      <a:r>
                        <a:rPr dirty="0" sz="900" lang="en-US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 - </a:t>
                      </a:r>
                      <a:r>
                        <a:rPr dirty="0" sz="900" lang="ru-RU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слабые стороны (недостатки)</a:t>
                      </a:r>
                    </a:p>
                  </a:txBody>
                  <a:tcPr anchor="ctr"/>
                </a:tc>
              </a:tr>
              <a:tr h="212494">
                <a:tc>
                  <a:txBody>
                    <a:bodyPr/>
                    <a:p>
                      <a:r>
                        <a:rPr dirty="0" sz="1200" kern="1200" lang="en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S1. </a:t>
                      </a:r>
                      <a:r>
                        <a:rPr dirty="0" sz="12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Самое крупное по численности населения муниципальное образование в Российской Федерации</a:t>
                      </a:r>
                      <a:endParaRPr dirty="0" sz="1200" kern="12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</a:tc>
                <a:tc>
                  <a:txBody>
                    <a:bodyPr/>
                    <a:p>
                      <a:r>
                        <a:rPr dirty="0" sz="1200" kern="1200" lang="en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W1. </a:t>
                      </a:r>
                      <a:r>
                        <a:rPr dirty="0" sz="12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Удаленное	положение относительно важных центров России, Европы.</a:t>
                      </a:r>
                      <a:endParaRPr dirty="0" sz="12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</a:tc>
              </a:tr>
              <a:tr h="339990">
                <a:tc>
                  <a:txBody>
                    <a:bodyPr/>
                    <a:p>
                      <a:pPr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200" kern="1200" lang="en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S2. </a:t>
                      </a:r>
                      <a:r>
                        <a:rPr dirty="0" sz="12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Статус	административного центра Сибирского федерального округа.</a:t>
                      </a:r>
                    </a:p>
                    <a:p>
                      <a:endParaRPr dirty="0" sz="1200" kern="12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</a:tc>
                <a:tc>
                  <a:txBody>
                    <a:bodyPr/>
                    <a:p>
                      <a:r>
                        <a:rPr dirty="0" sz="1200" kern="1200" lang="en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W2. </a:t>
                      </a:r>
                      <a:r>
                        <a:rPr dirty="0" sz="12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Технологическое отставание ведущих отраслей экономики города, низкая	конкурентоспособность отдельных отраслей производства.</a:t>
                      </a:r>
                      <a:endParaRPr dirty="0" sz="12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</a:tc>
              </a:tr>
              <a:tr h="212494">
                <a:tc>
                  <a:txBody>
                    <a:bodyPr/>
                    <a:p>
                      <a:pPr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200" kern="1200" lang="en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S3. </a:t>
                      </a:r>
                      <a:r>
                        <a:rPr dirty="0" sz="12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«Ядро»	Новосибирской агломерации.</a:t>
                      </a:r>
                    </a:p>
                    <a:p>
                      <a:endParaRPr dirty="0" sz="1200" kern="12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</a:tc>
                <a:tc>
                  <a:txBody>
                    <a:bodyPr/>
                    <a:p>
                      <a:pPr algn="l" defTabSz="912114" eaLnBrk="1" fontAlgn="auto" hangingPunct="1" indent="0" latinLnBrk="0" marL="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dirty="0" sz="1200" kern="1200" lang="en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W3. </a:t>
                      </a:r>
                      <a:r>
                        <a:rPr dirty="0" sz="12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Низкая	инвестиционная активность.</a:t>
                      </a:r>
                    </a:p>
                    <a:p>
                      <a:pPr algn="l" defTabSz="912114" eaLnBrk="1" fontAlgn="auto" hangingPunct="1" indent="0" latinLnBrk="0" marL="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Tx/>
                        <a:buNone/>
                      </a:pPr>
                      <a:endParaRPr dirty="0" sz="1200" kern="12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</a:tc>
              </a:tr>
              <a:tr h="661042">
                <a:tc>
                  <a:txBody>
                    <a:bodyPr/>
                    <a:p>
                      <a:r>
                        <a:rPr dirty="0" sz="1200" kern="1200" lang="en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S4. </a:t>
                      </a:r>
                      <a:r>
                        <a:rPr dirty="0" sz="12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Международная известность (в сферах науки, образования, культуры, спорта).</a:t>
                      </a:r>
                      <a:endParaRPr dirty="0" sz="12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</a:tc>
                <a:tc>
                  <a:txBody>
                    <a:bodyPr/>
                    <a:p>
                      <a:pPr algn="l" defTabSz="912114" eaLnBrk="1" fontAlgn="auto" hangingPunct="1" indent="0" latinLnBrk="0" marL="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dirty="0" sz="1200" kern="1200" lang="en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W4. </a:t>
                      </a:r>
                      <a:r>
                        <a:rPr dirty="0" sz="12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Высокая	загруженность транспортных магистралей, низкая пропускная способность улично- дорожной сети.</a:t>
                      </a:r>
                    </a:p>
                    <a:p>
                      <a:pPr algn="l" defTabSz="912114" eaLnBrk="1" fontAlgn="auto" hangingPunct="1" indent="0" latinLnBrk="0" marL="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Tx/>
                        <a:buNone/>
                      </a:pPr>
                      <a:endParaRPr dirty="0" sz="1200" kern="12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</a:tc>
              </a:tr>
              <a:tr h="339990">
                <a:tc>
                  <a:txBody>
                    <a:bodyPr/>
                    <a:p>
                      <a:r>
                        <a:rPr dirty="0" sz="1200" kern="1200" lang="en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S5. </a:t>
                      </a:r>
                      <a:r>
                        <a:rPr dirty="0" sz="12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Культурный центр Сибирского федерального округа.</a:t>
                      </a:r>
                      <a:endParaRPr dirty="0" sz="12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</a:tc>
                <a:tc>
                  <a:txBody>
                    <a:bodyPr/>
                    <a:p>
                      <a:pPr algn="l" defTabSz="912114" eaLnBrk="1" fontAlgn="auto" hangingPunct="1" indent="0" latinLnBrk="0" marL="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ct val="100000"/>
                        <a:buFontTx/>
                        <a:buNone/>
                      </a:pPr>
                      <a:r>
                        <a:rPr dirty="0" sz="1200" kern="1200" lang="en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W5. </a:t>
                      </a:r>
                      <a:r>
                        <a:rPr dirty="0" sz="12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Низкий уровень применения научных	разработок	для производственных и хозяйственных нужд.</a:t>
                      </a:r>
                    </a:p>
                    <a:p>
                      <a:pPr algn="l" defTabSz="912114" eaLnBrk="1" fontAlgn="auto" hangingPunct="1" indent="0" latinLnBrk="0" marL="0" marR="0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ct val="100000"/>
                        <a:buFontTx/>
                        <a:buNone/>
                      </a:pPr>
                      <a:r>
                        <a:rPr dirty="0" sz="1200" kern="1200" lang="ru-RU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</a:tc>
              </a:tr>
              <a:tr h="339990">
                <a:tc>
                  <a:txBody>
                    <a:bodyPr/>
                    <a:p>
                      <a:r>
                        <a:rPr dirty="0" sz="1200" kern="1200" lang="en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S6. </a:t>
                      </a:r>
                      <a:r>
                        <a:rPr dirty="0" sz="12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Крупнейший за Уралом транзитно-логистический центр и </a:t>
                      </a:r>
                      <a:r>
                        <a:rPr dirty="0" sz="1200" lang="ru-RU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мультимодальный</a:t>
                      </a:r>
                      <a:r>
                        <a:rPr dirty="0" sz="12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транспортный узел.</a:t>
                      </a:r>
                      <a:endParaRPr dirty="0" sz="12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</a:tc>
                <a:tc>
                  <a:txBody>
                    <a:bodyPr/>
                    <a:p>
                      <a:r>
                        <a:rPr dirty="0" sz="1200" kern="1200" lang="en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W6. </a:t>
                      </a:r>
                      <a:r>
                        <a:rPr dirty="0" sz="12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Низкий уровень рентабельности крупных и средних предприятий.</a:t>
                      </a:r>
                    </a:p>
                    <a:p>
                      <a:endParaRPr dirty="0" sz="1200" lang="ru-RU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</a:tc>
              </a:tr>
            </a:tbl>
          </a:graphicData>
        </a:graphic>
      </p:graphicFrame>
    </p:spTree>
  </p:cSld>
  <p:clrMapOvr>
    <a:masterClrMapping/>
  </p:clrMapOvr>
  <p:timing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492443"/>
          </a:xfrm>
        </p:spPr>
        <p:txBody>
          <a:bodyPr/>
          <a:p>
            <a:pPr algn="ctr"/>
            <a:r>
              <a:rPr dirty="0" lang="ru-RU" smtClean="0"/>
              <a:t>Ульяновская </a:t>
            </a:r>
            <a:r>
              <a:rPr dirty="0" lang="ru-RU"/>
              <a:t>область</a:t>
            </a:r>
          </a:p>
        </p:txBody>
      </p:sp>
      <p:graphicFrame>
        <p:nvGraphicFramePr>
          <p:cNvPr id="4194308" name="Таблица 3"/>
          <p:cNvGraphicFramePr>
            <a:graphicFrameLocks noGrp="1"/>
          </p:cNvGraphicFramePr>
          <p:nvPr/>
        </p:nvGraphicFramePr>
        <p:xfrm>
          <a:off x="228600" y="898525"/>
          <a:ext cx="8763000" cy="3947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1500"/>
                <a:gridCol w="4381500"/>
              </a:tblGrid>
              <a:tr h="612550">
                <a:tc>
                  <a:txBody>
                    <a:bodyPr/>
                    <a:p>
                      <a:r>
                        <a:rPr dirty="0" lang="en-US"/>
                        <a:t>S - </a:t>
                      </a:r>
                      <a:r>
                        <a:rPr dirty="0" lang="ru-RU"/>
                        <a:t>сильные стороны (преимущества)</a:t>
                      </a:r>
                    </a:p>
                    <a:p>
                      <a:endParaRPr dirty="0" lang="ru-RU"/>
                    </a:p>
                  </a:txBody>
                </a:tc>
                <a:tc>
                  <a:txBody>
                    <a:bodyPr/>
                    <a:p>
                      <a:r>
                        <a:rPr dirty="0" lang="en-US"/>
                        <a:t>W - </a:t>
                      </a:r>
                      <a:r>
                        <a:rPr dirty="0" lang="ru-RU"/>
                        <a:t>слабые стороны (недостатки)</a:t>
                      </a:r>
                    </a:p>
                    <a:p>
                      <a:endParaRPr dirty="0" lang="ru-RU"/>
                    </a:p>
                  </a:txBody>
                </a:tc>
              </a:tr>
              <a:tr h="350028">
                <a:tc>
                  <a:txBody>
                    <a:bodyPr/>
                    <a:p>
                      <a:r>
                        <a:rPr dirty="0" sz="1100" lang="en-US" smtClean="0"/>
                        <a:t>S</a:t>
                      </a:r>
                      <a:r>
                        <a:rPr dirty="0" sz="1100" lang="ru-RU" smtClean="0"/>
                        <a:t>1 </a:t>
                      </a:r>
                      <a:r>
                        <a:rPr dirty="0" sz="11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Традиционно сильные отрасли самолетостроения и автомобильной промышленности</a:t>
                      </a:r>
                      <a:endParaRPr dirty="0" sz="1100" lang="ru-RU"/>
                    </a:p>
                  </a:txBody>
                </a:tc>
                <a:tc>
                  <a:txBody>
                    <a:bodyPr/>
                    <a:p>
                      <a:r>
                        <a:rPr dirty="0" sz="1100" lang="en-US"/>
                        <a:t>W</a:t>
                      </a:r>
                      <a:r>
                        <a:rPr dirty="0" sz="1100" lang="ru-RU"/>
                        <a:t>1 </a:t>
                      </a:r>
                      <a:r>
                        <a:rPr dirty="0" sz="11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Сохранение некоторого уровня зависимости области от небольшого количества крупных предприятий</a:t>
                      </a:r>
                      <a:endParaRPr dirty="0" sz="1100" lang="ru-RU"/>
                    </a:p>
                  </a:txBody>
                </a:tc>
              </a:tr>
              <a:tr h="510540">
                <a:tc>
                  <a:txBody>
                    <a:bodyPr/>
                    <a:p>
                      <a:r>
                        <a:rPr dirty="0" sz="1100" lang="en-US" smtClean="0"/>
                        <a:t>S</a:t>
                      </a:r>
                      <a:r>
                        <a:rPr dirty="0" sz="1100" lang="ru-RU" smtClean="0"/>
                        <a:t>2 </a:t>
                      </a:r>
                      <a:r>
                        <a:rPr dirty="0" sz="11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Движение региона к диверсификации экономики, диагностированное по итогам привлечения инвестиций в последние годы</a:t>
                      </a:r>
                      <a:endParaRPr dirty="0" sz="11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</a:tc>
                <a:tc>
                  <a:txBody>
                    <a:bodyPr/>
                    <a:p>
                      <a:r>
                        <a:rPr dirty="0" sz="1100" lang="en-US" smtClean="0"/>
                        <a:t>W2 </a:t>
                      </a:r>
                      <a:r>
                        <a:rPr dirty="0" sz="11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Невысокий уровень среднедушевых денежных доходов населения в совокупности с высокой социальной нагрузкой на бюджет</a:t>
                      </a:r>
                      <a:endParaRPr dirty="0" sz="11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</a:tc>
              </a:tr>
              <a:tr h="350028">
                <a:tc>
                  <a:txBody>
                    <a:bodyPr/>
                    <a:p>
                      <a:pPr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100" lang="en-US" smtClean="0"/>
                        <a:t>S</a:t>
                      </a:r>
                      <a:r>
                        <a:rPr dirty="0" sz="1100" lang="ru-RU" smtClean="0"/>
                        <a:t>3 </a:t>
                      </a:r>
                      <a:r>
                        <a:rPr dirty="0" sz="11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Наличие портовой особой экономической зоны и нормативно регламентированных планов по ее развитию, уникальные характеристики аэропорта «Ульяновск-Восточный»</a:t>
                      </a:r>
                    </a:p>
                    <a:p>
                      <a:endParaRPr dirty="0" sz="1100" lang="ru-RU"/>
                    </a:p>
                  </a:txBody>
                </a:tc>
                <a:tc>
                  <a:txBody>
                    <a:bodyPr/>
                    <a:p>
                      <a:pPr defTabSz="914400" eaLnBrk="1" fontAlgn="auto" hangingPunct="1" indent="0" latinLnBrk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dirty="0" sz="1100" lang="en-US"/>
                        <a:t>W</a:t>
                      </a:r>
                      <a:r>
                        <a:rPr dirty="0" sz="1100" lang="ru-RU"/>
                        <a:t>3 </a:t>
                      </a:r>
                      <a:r>
                        <a:rPr dirty="0" sz="11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Существенный уровень физического и морального износа основных фондов и коммунальной инфраструктуры (в </a:t>
                      </a:r>
                      <a:r>
                        <a:rPr dirty="0" sz="1100" lang="ru-RU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т.ч</a:t>
                      </a:r>
                      <a:r>
                        <a:rPr dirty="0" sz="11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водоснабжения) наряду с недостаточностью финансовых средств для их обновления</a:t>
                      </a:r>
                    </a:p>
                    <a:p>
                      <a:endParaRPr dirty="0" sz="1100" lang="ru-RU"/>
                    </a:p>
                  </a:txBody>
                </a:tc>
              </a:tr>
              <a:tr h="350028">
                <a:tc>
                  <a:txBody>
                    <a:bodyPr/>
                    <a:p>
                      <a:r>
                        <a:rPr dirty="0" sz="1100" lang="en-US" smtClean="0"/>
                        <a:t>S</a:t>
                      </a:r>
                      <a:r>
                        <a:rPr dirty="0" sz="1100" lang="ru-RU" smtClean="0"/>
                        <a:t>4 </a:t>
                      </a:r>
                      <a:r>
                        <a:rPr dirty="0" sz="11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Наличие существенного числа промышленных зон (индустриальных парков), проектов по созданию промышленных зон (индустриальных парков)</a:t>
                      </a:r>
                      <a:endParaRPr dirty="0" sz="11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</a:tc>
                <a:tc>
                  <a:txBody>
                    <a:bodyPr/>
                    <a:p>
                      <a:r>
                        <a:rPr dirty="0" sz="1100" lang="en-US"/>
                        <a:t>W</a:t>
                      </a:r>
                      <a:r>
                        <a:rPr dirty="0" sz="1100" lang="ru-RU"/>
                        <a:t>4 </a:t>
                      </a:r>
                      <a:r>
                        <a:rPr dirty="0" sz="11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Низкий уровень производительности труда, отставание темпов роста производительности труда в регионе от темпов роста реальной заработной платы</a:t>
                      </a:r>
                      <a:endParaRPr dirty="0" sz="11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</a:tc>
              </a:tr>
              <a:tr h="350028">
                <a:tc>
                  <a:txBody>
                    <a:bodyPr/>
                    <a:p>
                      <a:r>
                        <a:rPr dirty="0" sz="1100" lang="en-US" smtClean="0"/>
                        <a:t>S</a:t>
                      </a:r>
                      <a:r>
                        <a:rPr dirty="0" sz="1100" lang="ru-RU" smtClean="0"/>
                        <a:t>5 </a:t>
                      </a:r>
                      <a:r>
                        <a:rPr dirty="0" sz="11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Невысокий (по сравнению с ПФО и РФ) уровень стоимости трудовых ресурсов для потенциальных работодателей в комплексе с высокой долей жителей, имеющих среднее профессиональное образование </a:t>
                      </a:r>
                      <a:endParaRPr dirty="0" sz="1100" lang="ru-RU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</a:tc>
                <a:tc>
                  <a:txBody>
                    <a:bodyPr/>
                    <a:p>
                      <a:r>
                        <a:rPr dirty="0" sz="1100" lang="en-US"/>
                        <a:t>W</a:t>
                      </a:r>
                      <a:r>
                        <a:rPr dirty="0" sz="1100" lang="ru-RU"/>
                        <a:t>5 </a:t>
                      </a:r>
                      <a:r>
                        <a:rPr dirty="0" sz="1100" lang="ru-RU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Низкое качество инфраструктуры социальных объектов (здравоохранение, культура, физическая культура, образование)</a:t>
                      </a:r>
                      <a:endParaRPr dirty="0" sz="1100" lang="ru-RU"/>
                    </a:p>
                  </a:txBody>
                </a:tc>
              </a:tr>
            </a:tbl>
          </a:graphicData>
        </a:graphic>
      </p:graphicFrame>
    </p:spTree>
  </p:cSld>
  <p:clrMapOvr>
    <a:masterClrMapping/>
  </p:clrMapOvr>
  <p:timing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Заголовок 1"/>
          <p:cNvSpPr>
            <a:spLocks noGrp="1" noEditPoints="1"/>
          </p:cNvSpPr>
          <p:nvPr>
            <p:ph type="title"/>
          </p:nvPr>
        </p:nvSpPr>
        <p:spPr>
          <a:xfrm>
            <a:off x="1371600" y="1836261"/>
            <a:ext cx="6911340" cy="492443"/>
          </a:xfrm>
        </p:spPr>
        <p:txBody>
          <a:bodyPr/>
          <a:p>
            <a:pPr algn="ctr"/>
            <a:r>
              <a:rPr dirty="0" lang="ru-RU"/>
              <a:t>Интересный проект ГЧП </a:t>
            </a:r>
          </a:p>
        </p:txBody>
      </p:sp>
      <p:pic>
        <p:nvPicPr>
          <p:cNvPr id="2097189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</p:spTree>
  </p:cSld>
  <p:clrMapOvr>
    <a:masterClrMapping/>
  </p:clrMapOvr>
  <p:timing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3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492443"/>
          </a:xfrm>
        </p:spPr>
        <p:txBody>
          <a:bodyPr/>
          <a:p>
            <a:pPr algn="ctr"/>
            <a:r>
              <a:rPr dirty="0" lang="ru-RU" smtClean="0"/>
              <a:t>Новосибирская </a:t>
            </a:r>
            <a:r>
              <a:rPr dirty="0" lang="ru-RU"/>
              <a:t>область</a:t>
            </a:r>
          </a:p>
        </p:txBody>
      </p:sp>
      <p:pic>
        <p:nvPicPr>
          <p:cNvPr id="2097190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sp>
        <p:nvSpPr>
          <p:cNvPr id="1048644" name="TextBox 4"/>
          <p:cNvSpPr txBox="1"/>
          <p:nvPr/>
        </p:nvSpPr>
        <p:spPr>
          <a:xfrm>
            <a:off x="3549042" y="781043"/>
            <a:ext cx="5452668" cy="4401205"/>
          </a:xfrm>
          <a:prstGeom prst="rect"/>
          <a:noFill/>
        </p:spPr>
        <p:txBody>
          <a:bodyPr wrap="square">
            <a:spAutoFit/>
          </a:bodyPr>
          <a:p>
            <a:pPr algn="just"/>
            <a:r>
              <a:rPr dirty="0" sz="1400" lang="ru-RU"/>
              <a:t>В настоящее время на территории региона развивается Научно-производственный кластер «Сибирский </a:t>
            </a:r>
            <a:r>
              <a:rPr dirty="0" sz="1400" lang="ru-RU" err="1"/>
              <a:t>наукополис</a:t>
            </a:r>
            <a:r>
              <a:rPr dirty="0" sz="1400" lang="ru-RU"/>
              <a:t>», который был сформирован на основе Инновационного кластера информационных и биофармацевтических технологий Новосибирской области и объединяет такие отраслевые направления, как: информационные технологии, биотехнологии и </a:t>
            </a:r>
            <a:r>
              <a:rPr dirty="0" sz="1400" lang="ru-RU" err="1"/>
              <a:t>биофармацевтика</a:t>
            </a:r>
            <a:r>
              <a:rPr dirty="0" sz="1400" lang="ru-RU"/>
              <a:t>, высокотехнологичная медицина.</a:t>
            </a:r>
          </a:p>
          <a:p>
            <a:pPr algn="just"/>
            <a:r>
              <a:rPr dirty="0" sz="1400" lang="ru-RU"/>
              <a:t>В 2016 году Научно-производственный кластер «Сибирский </a:t>
            </a:r>
            <a:r>
              <a:rPr dirty="0" sz="1400" lang="ru-RU" err="1"/>
              <a:t>наукополис</a:t>
            </a:r>
            <a:r>
              <a:rPr dirty="0" sz="1400" lang="ru-RU"/>
              <a:t>» Новосибирской области вошел в число регионов-победителей конкурсного отбора Минэкономразвития России «Развитие инновационных кластеров – лидеров инвестиционной привлекательности мирового уровня».</a:t>
            </a:r>
          </a:p>
          <a:p>
            <a:pPr algn="just"/>
            <a:r>
              <a:rPr dirty="0" sz="1400" lang="ru-RU"/>
              <a:t>Кластер является обладателем бронзового лейбла и сертификата </a:t>
            </a:r>
            <a:r>
              <a:rPr dirty="0" sz="1400" lang="ru-RU" err="1"/>
              <a:t>European</a:t>
            </a:r>
            <a:r>
              <a:rPr dirty="0" sz="1400" lang="ru-RU"/>
              <a:t> </a:t>
            </a:r>
            <a:r>
              <a:rPr dirty="0" sz="1400" lang="ru-RU" err="1"/>
              <a:t>Cluster</a:t>
            </a:r>
            <a:r>
              <a:rPr dirty="0" sz="1400" lang="ru-RU"/>
              <a:t> </a:t>
            </a:r>
            <a:r>
              <a:rPr dirty="0" sz="1400" lang="ru-RU" err="1"/>
              <a:t>Мanagement</a:t>
            </a:r>
            <a:r>
              <a:rPr dirty="0" sz="1400" lang="ru-RU"/>
              <a:t> </a:t>
            </a:r>
            <a:r>
              <a:rPr dirty="0" sz="1400" lang="ru-RU" err="1"/>
              <a:t>Excellence</a:t>
            </a:r>
            <a:r>
              <a:rPr dirty="0" sz="1400" lang="ru-RU"/>
              <a:t>.</a:t>
            </a:r>
          </a:p>
          <a:p>
            <a:pPr algn="just"/>
            <a:r>
              <a:rPr dirty="0" sz="1400" lang="ru-RU"/>
              <a:t>Научно-производственный кластер «Сибирский </a:t>
            </a:r>
            <a:r>
              <a:rPr dirty="0" sz="1400" lang="ru-RU" err="1"/>
              <a:t>наукополис</a:t>
            </a:r>
            <a:r>
              <a:rPr dirty="0" sz="1400" lang="ru-RU"/>
              <a:t>» развивается как </a:t>
            </a:r>
            <a:r>
              <a:rPr dirty="0" sz="1400" lang="ru-RU" err="1"/>
              <a:t>мультидисциплинарный</a:t>
            </a:r>
            <a:r>
              <a:rPr dirty="0" sz="1400" lang="ru-RU"/>
              <a:t> кластер высокотехнологичных компаний с мировым уровнем инвестиционной привлекательности, основываясь на высоком научно-техническом и кадровом потенциале Новосибирской области.</a:t>
            </a:r>
          </a:p>
        </p:txBody>
      </p:sp>
      <p:pic>
        <p:nvPicPr>
          <p:cNvPr id="2097191" name="Рисунок 5"/>
          <p:cNvPicPr>
            <a:picLocks noChangeAspect="1"/>
          </p:cNvPicPr>
          <p:nvPr/>
        </p:nvPicPr>
        <p:blipFill>
          <a:blip xmlns:r="http://schemas.openxmlformats.org/officeDocument/2006/relationships" r:embed="rId2"/>
          <a:stretch>
            <a:fillRect/>
          </a:stretch>
        </p:blipFill>
        <p:spPr>
          <a:xfrm>
            <a:off x="38097" y="1508125"/>
            <a:ext cx="3510945" cy="2340629"/>
          </a:xfrm>
          <a:prstGeom prst="rect"/>
        </p:spPr>
      </p:pic>
    </p:spTree>
  </p:cSld>
  <p:clrMapOvr>
    <a:masterClrMapping/>
  </p:clrMapOvr>
  <p:timing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Заголовок 1"/>
          <p:cNvSpPr>
            <a:spLocks noGrp="1" noEditPoints="1"/>
          </p:cNvSpPr>
          <p:nvPr>
            <p:ph type="title"/>
          </p:nvPr>
        </p:nvSpPr>
        <p:spPr>
          <a:xfrm>
            <a:off x="831596" y="144018"/>
            <a:ext cx="6911340" cy="492443"/>
          </a:xfrm>
        </p:spPr>
        <p:txBody>
          <a:bodyPr/>
          <a:p>
            <a:pPr algn="ctr"/>
            <a:r>
              <a:rPr dirty="0" lang="ru-RU" smtClean="0"/>
              <a:t>Ульяновская </a:t>
            </a:r>
            <a:r>
              <a:rPr dirty="0" lang="ru-RU"/>
              <a:t>область </a:t>
            </a:r>
          </a:p>
        </p:txBody>
      </p:sp>
      <p:pic>
        <p:nvPicPr>
          <p:cNvPr id="2097192" name="object 3"/>
          <p:cNvPicPr>
            <a:picLocks/>
          </p:cNvPicPr>
          <p:nvPr/>
        </p:nvPicPr>
        <p:blipFill>
          <a:blip xmlns:r="http://schemas.openxmlformats.org/officeDocument/2006/relationships" r:embed="rId1"/>
          <a:srcRect/>
          <a:stretch>
            <a:fillRect/>
          </a:stretch>
        </p:blipFill>
        <p:spPr>
          <a:xfrm>
            <a:off x="7959659" y="150017"/>
            <a:ext cx="998209" cy="631026"/>
          </a:xfrm>
          <a:prstGeom prst="rect"/>
        </p:spPr>
      </p:pic>
      <p:sp>
        <p:nvSpPr>
          <p:cNvPr id="1048646" name="TextBox 4"/>
          <p:cNvSpPr txBox="1"/>
          <p:nvPr/>
        </p:nvSpPr>
        <p:spPr>
          <a:xfrm>
            <a:off x="4297155" y="974725"/>
            <a:ext cx="4572000" cy="2954655"/>
          </a:xfrm>
          <a:prstGeom prst="rect"/>
          <a:noFill/>
        </p:spPr>
        <p:txBody>
          <a:bodyPr wrap="square">
            <a:spAutoFit/>
          </a:bodyPr>
          <a:p>
            <a:pPr algn="just"/>
            <a:r>
              <a:rPr dirty="0" sz="1400" lang="ru-RU"/>
              <a:t>Строительство ледового дворца.</a:t>
            </a:r>
          </a:p>
          <a:p>
            <a:pPr algn="just"/>
            <a:r>
              <a:rPr dirty="0" sz="1400" lang="ru-RU"/>
              <a:t>«Волга-Спорт Арена»</a:t>
            </a:r>
          </a:p>
          <a:p>
            <a:pPr algn="just"/>
            <a:r>
              <a:rPr dirty="0" sz="1400" lang="ru-RU"/>
              <a:t>Срок концессионного соглашения: 11 лет 8 месяцев (подписано 18.06.2012 г.)</a:t>
            </a:r>
          </a:p>
          <a:p>
            <a:pPr algn="just"/>
            <a:r>
              <a:rPr dirty="0" sz="1400" lang="ru-RU"/>
              <a:t>Цели:</a:t>
            </a:r>
          </a:p>
          <a:p>
            <a:pPr algn="just"/>
            <a:r>
              <a:rPr dirty="0" sz="1400" lang="ru-RU"/>
              <a:t>Создание современного имущественного комплекса с искусственным льдом на 5000 мест в г. Ульяновске.</a:t>
            </a:r>
          </a:p>
          <a:p>
            <a:pPr algn="just"/>
            <a:r>
              <a:rPr dirty="0" sz="1400" lang="ru-RU"/>
              <a:t>Эффекты:</a:t>
            </a:r>
          </a:p>
          <a:p>
            <a:pPr algn="just"/>
            <a:r>
              <a:rPr dirty="0" sz="1400" lang="ru-RU"/>
              <a:t>Создание новых рабочих мест, поступление налоговых и неналоговых доходов в бюджет региона.</a:t>
            </a:r>
          </a:p>
          <a:p>
            <a:pPr algn="just"/>
            <a:r>
              <a:rPr dirty="0" sz="1400" lang="ru-RU"/>
              <a:t>Объем инвестиций:</a:t>
            </a:r>
          </a:p>
          <a:p>
            <a:pPr algn="just"/>
            <a:r>
              <a:rPr dirty="0" sz="1400" lang="ru-RU"/>
              <a:t>частные (100%)</a:t>
            </a:r>
          </a:p>
          <a:p>
            <a:pPr algn="just"/>
            <a:r>
              <a:rPr dirty="0" sz="1400" lang="ru-RU"/>
              <a:t>2,023 млрд рублей</a:t>
            </a:r>
          </a:p>
        </p:txBody>
      </p:sp>
      <p:pic>
        <p:nvPicPr>
          <p:cNvPr id="2097193" name="Рисунок 5"/>
          <p:cNvPicPr>
            <a:picLocks noChangeAspect="1"/>
          </p:cNvPicPr>
          <p:nvPr/>
        </p:nvPicPr>
        <p:blipFill>
          <a:blip xmlns:r="http://schemas.openxmlformats.org/officeDocument/2006/relationships" r:embed="rId2" cstate="print"/>
          <a:stretch>
            <a:fillRect/>
          </a:stretch>
        </p:blipFill>
        <p:spPr>
          <a:xfrm>
            <a:off x="89172" y="1203325"/>
            <a:ext cx="4053738" cy="1905000"/>
          </a:xfrm>
          <a:prstGeom prst="rect"/>
        </p:spPr>
      </p:pic>
    </p:spTree>
  </p:cSld>
  <p:clrMapOvr>
    <a:masterClrMapping/>
  </p:clrMapOvr>
  <p:timing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20136"/>
        </a:solidFill>
        <a:effectLst/>
      </p:bgPr>
    </p:bg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Google Shape;767;p24"/>
          <p:cNvSpPr>
            <a:spLocks noGrp="1" noEditPoints="1"/>
          </p:cNvSpPr>
          <p:nvPr>
            <p:ph type="ctrTitle"/>
          </p:nvPr>
        </p:nvSpPr>
        <p:spPr>
          <a:xfrm>
            <a:off x="646881" y="1302395"/>
            <a:ext cx="7354119" cy="1552846"/>
          </a:xfrm>
          <a:prstGeom prst="rect"/>
          <a:noFill/>
          <a:ln>
            <a:noFill/>
          </a:ln>
        </p:spPr>
        <p:txBody>
          <a:bodyPr anchor="b" bIns="0" lIns="0" rIns="0" tIns="0" wrap="square">
            <a:noAutofit/>
          </a:bodyPr>
          <a:p>
            <a:pPr rtl="0"/>
            <a:r>
              <a:rPr lang="en-GB"/>
              <a:t>СПАСИБО ЗА ВНИМАНИЕ!</a:t>
            </a:r>
          </a:p>
        </p:txBody>
      </p:sp>
      <p:sp>
        <p:nvSpPr>
          <p:cNvPr id="1048654" name="Google Shape;768;p24"/>
          <p:cNvSpPr txBox="1"/>
          <p:nvPr/>
        </p:nvSpPr>
        <p:spPr>
          <a:xfrm>
            <a:off x="644719" y="4483871"/>
            <a:ext cx="1514735" cy="238862"/>
          </a:xfrm>
          <a:prstGeom prst="rect"/>
          <a:noFill/>
          <a:ln>
            <a:noFill/>
          </a:ln>
        </p:spPr>
        <p:txBody>
          <a:bodyPr anchor="t" bIns="0" lIns="0" rIns="0" tIns="0" wrap="square">
            <a:noAutofit/>
          </a:bodyPr>
          <a:p>
            <a:r>
              <a:rPr dirty="0" sz="988" lang="en-GB" err="1">
                <a:solidFill>
                  <a:schemeClr val="l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Москва</a:t>
            </a:r>
            <a:r>
              <a:rPr dirty="0" sz="988" lang="en-GB">
                <a:solidFill>
                  <a:schemeClr val="l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, 202</a:t>
            </a:r>
            <a:r>
              <a:rPr dirty="0" sz="988" lang="ru-RU">
                <a:solidFill>
                  <a:schemeClr val="lt1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4</a:t>
            </a:r>
            <a:endParaRPr dirty="0" sz="988">
              <a:solidFill>
                <a:schemeClr val="lt1"/>
              </a:solidFill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48655" name="Прямоугольник 1"/>
          <p:cNvSpPr/>
          <p:nvPr/>
        </p:nvSpPr>
        <p:spPr>
          <a:xfrm>
            <a:off x="8412172" y="501288"/>
            <a:ext cx="242823" cy="421322"/>
          </a:xfrm>
          <a:prstGeom prst="rect"/>
          <a:solidFill>
            <a:srgbClr val="A20136"/>
          </a:solidFill>
          <a:ln>
            <a:solidFill>
              <a:srgbClr val="A201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endParaRPr lang="ru-RU"/>
          </a:p>
        </p:txBody>
      </p:sp>
      <p:sp>
        <p:nvSpPr>
          <p:cNvPr id="1048656" name="object 4"/>
          <p:cNvSpPr txBox="1"/>
          <p:nvPr/>
        </p:nvSpPr>
        <p:spPr>
          <a:xfrm>
            <a:off x="8394497" y="384765"/>
            <a:ext cx="242823" cy="537845"/>
          </a:xfrm>
          <a:prstGeom prst="rect"/>
        </p:spPr>
        <p:txBody>
          <a:bodyPr bIns="0" lIns="0" rIns="0" rtlCol="0" tIns="0" vert="vert270" wrap="square">
            <a:spAutoFit/>
          </a:bodyPr>
          <a:p>
            <a:pPr marL="12700">
              <a:lnSpc>
                <a:spcPts val="2090"/>
              </a:lnSpc>
            </a:pPr>
            <a:r>
              <a:rPr dirty="0" sz="1400" spc="5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</a:t>
            </a:r>
            <a:r>
              <a:rPr dirty="0" sz="1400" lang="ru-RU" spc="5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dirty="0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/>
</p:sld>
</file>

<file path=ppt/theme/theme1.xml><?xml version="1.0" encoding="utf-8"?>
<a:theme xmlns:a="http://schemas.openxmlformats.org/drawingml/2006/main" name="Office Theme">
  <a:themeElements>
    <a:clrScheme name="Office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Application>Microsoft Office PowerPoint</Application>
  <ScaleCrop>0</ScaleCrop>
  <LinksUpToDate>0</LinksUpToDate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Тема 4.  Понятие и функциональная сущность финансового контроля</dc:title>
  <dc:creator>user</dc:creator>
  <cp:lastModifiedBy>Гизатулин_РФ</cp:lastModifiedBy>
  <dcterms:created xsi:type="dcterms:W3CDTF">2023-02-11T11:43:50Z</dcterms:created>
  <dcterms:modified xsi:type="dcterms:W3CDTF">2025-04-17T08:08:58Z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2023-02-10T00:00:00Z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2023-02-11T00:00:00Z</vt:filetime>
  </property>
  <property fmtid="{D5CDD505-2E9C-101B-9397-08002B2CF9AE}" pid="5" name="ICV">
    <vt:lpwstr>efe99eb60c9d4299956e6959cb744111</vt:lpwstr>
  </property>
</Properties>
</file>