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8" r:id="rId3"/>
    <p:sldId id="259"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624" autoAdjust="0"/>
  </p:normalViewPr>
  <p:slideViewPr>
    <p:cSldViewPr>
      <p:cViewPr varScale="1">
        <p:scale>
          <a:sx n="81" d="100"/>
          <a:sy n="81" d="100"/>
        </p:scale>
        <p:origin x="725" y="6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273933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677769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324940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22.05.2023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20531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22.05.2023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169238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754034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07198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645368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22.05.2023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166545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22.05.2023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466785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8332629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092028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893650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437835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272125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5962218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22.05.2023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860426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4C71EC6-210F-42DE-9C53-41977AD35B3D}" type="datetimeFigureOut">
              <a:rPr lang="ru-RU" smtClean="0"/>
              <a:t>22.05.2023</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3476595644"/>
      </p:ext>
    </p:extLst>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436303" y="2060849"/>
            <a:ext cx="7416824" cy="584775"/>
          </a:xfrm>
          <a:prstGeom prst="rect">
            <a:avLst/>
          </a:prstGeom>
        </p:spPr>
        <p:txBody>
          <a:bodyPr wrap="square">
            <a:spAutoFit/>
          </a:bodyPr>
          <a:lstStyle/>
          <a:p>
            <a:pPr algn="ctr"/>
            <a:r>
              <a:rPr lang="ru-RU" sz="3200" b="1" i="1" dirty="0">
                <a:latin typeface="Times New Roman" pitchFamily="18" charset="0"/>
                <a:cs typeface="Times New Roman" pitchFamily="18" charset="0"/>
              </a:rPr>
              <a:t>История развития математики</a:t>
            </a:r>
          </a:p>
        </p:txBody>
      </p:sp>
      <p:sp>
        <p:nvSpPr>
          <p:cNvPr id="6" name="Прямоугольник 5"/>
          <p:cNvSpPr/>
          <p:nvPr/>
        </p:nvSpPr>
        <p:spPr>
          <a:xfrm>
            <a:off x="5663952" y="5013177"/>
            <a:ext cx="4572000" cy="584775"/>
          </a:xfrm>
          <a:prstGeom prst="rect">
            <a:avLst/>
          </a:prstGeom>
        </p:spPr>
        <p:txBody>
          <a:bodyPr>
            <a:spAutoFit/>
          </a:bodyPr>
          <a:lstStyle/>
          <a:p>
            <a:pPr algn="r"/>
            <a:r>
              <a:rPr lang="ru-RU" sz="1600" dirty="0">
                <a:latin typeface="Times New Roman" pitchFamily="18" charset="0"/>
                <a:cs typeface="Times New Roman" pitchFamily="18" charset="0"/>
              </a:rPr>
              <a:t>Выполнено учеником 4 в класса</a:t>
            </a:r>
          </a:p>
          <a:p>
            <a:pPr algn="r"/>
            <a:r>
              <a:rPr lang="ru-RU" sz="1600" dirty="0" err="1">
                <a:latin typeface="Times New Roman" pitchFamily="18" charset="0"/>
                <a:cs typeface="Times New Roman" pitchFamily="18" charset="0"/>
              </a:rPr>
              <a:t>Вылегжанином</a:t>
            </a:r>
            <a:r>
              <a:rPr lang="ru-RU" sz="1600" dirty="0">
                <a:latin typeface="Times New Roman" pitchFamily="18" charset="0"/>
                <a:cs typeface="Times New Roman" pitchFamily="18" charset="0"/>
              </a:rPr>
              <a:t> Артёмом </a:t>
            </a:r>
          </a:p>
        </p:txBody>
      </p:sp>
    </p:spTree>
    <p:extLst>
      <p:ext uri="{BB962C8B-B14F-4D97-AF65-F5344CB8AC3E}">
        <p14:creationId xmlns:p14="http://schemas.microsoft.com/office/powerpoint/2010/main" val="2564084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03912" y="404665"/>
            <a:ext cx="1371786" cy="461665"/>
          </a:xfrm>
          <a:prstGeom prst="rect">
            <a:avLst/>
          </a:prstGeom>
        </p:spPr>
        <p:txBody>
          <a:bodyPr wrap="none">
            <a:spAutoFit/>
          </a:bodyPr>
          <a:lstStyle/>
          <a:p>
            <a:r>
              <a:rPr lang="ru-RU" sz="2400" i="1" dirty="0">
                <a:latin typeface="Times New Roman" pitchFamily="18" charset="0"/>
                <a:cs typeface="Times New Roman" pitchFamily="18" charset="0"/>
              </a:rPr>
              <a:t>Введение</a:t>
            </a:r>
            <a:endParaRPr lang="ru-RU" i="1" dirty="0">
              <a:latin typeface="Times New Roman" pitchFamily="18" charset="0"/>
              <a:cs typeface="Times New Roman" pitchFamily="18" charset="0"/>
            </a:endParaRPr>
          </a:p>
        </p:txBody>
      </p:sp>
      <p:sp>
        <p:nvSpPr>
          <p:cNvPr id="3" name="Прямоугольник 2"/>
          <p:cNvSpPr/>
          <p:nvPr/>
        </p:nvSpPr>
        <p:spPr>
          <a:xfrm>
            <a:off x="155340" y="1484784"/>
            <a:ext cx="11881320" cy="3372077"/>
          </a:xfrm>
          <a:prstGeom prst="rect">
            <a:avLst/>
          </a:prstGeom>
        </p:spPr>
        <p:txBody>
          <a:bodyPr wrap="square">
            <a:spAutoFit/>
          </a:bodyPr>
          <a:lstStyle/>
          <a:p>
            <a:pPr algn="just">
              <a:lnSpc>
                <a:spcPct val="150000"/>
              </a:lnSpc>
            </a:pPr>
            <a:r>
              <a:rPr lang="ru-RU" sz="1600" i="1" u="sng" dirty="0">
                <a:latin typeface="Times New Roman" pitchFamily="18" charset="0"/>
                <a:cs typeface="Times New Roman" pitchFamily="18" charset="0"/>
              </a:rPr>
              <a:t>Математика </a:t>
            </a:r>
            <a:r>
              <a:rPr lang="ru-RU" sz="1600" dirty="0">
                <a:latin typeface="Times New Roman" pitchFamily="18" charset="0"/>
                <a:cs typeface="Times New Roman" pitchFamily="18" charset="0"/>
              </a:rPr>
              <a:t>– охарактеризовать ее можно как науку о числах и фигурах. Название её произошло от греческого </a:t>
            </a:r>
            <a:r>
              <a:rPr lang="en-US" sz="1600" dirty="0">
                <a:latin typeface="Times New Roman" pitchFamily="18" charset="0"/>
                <a:cs typeface="Times New Roman" pitchFamily="18" charset="0"/>
              </a:rPr>
              <a:t>m</a:t>
            </a:r>
            <a:r>
              <a:rPr lang="ru-RU" sz="1600" dirty="0">
                <a:latin typeface="Times New Roman" pitchFamily="18" charset="0"/>
                <a:cs typeface="Times New Roman" pitchFamily="18" charset="0"/>
              </a:rPr>
              <a:t>á</a:t>
            </a:r>
            <a:r>
              <a:rPr lang="en-US" sz="1600" dirty="0" err="1">
                <a:latin typeface="Times New Roman" pitchFamily="18" charset="0"/>
                <a:cs typeface="Times New Roman" pitchFamily="18" charset="0"/>
              </a:rPr>
              <a:t>th</a:t>
            </a:r>
            <a:r>
              <a:rPr lang="ru-RU" sz="1600" dirty="0">
                <a:latin typeface="Times New Roman" pitchFamily="18" charset="0"/>
                <a:cs typeface="Times New Roman" pitchFamily="18" charset="0"/>
              </a:rPr>
              <a:t>ë</a:t>
            </a:r>
            <a:r>
              <a:rPr lang="en-US" sz="1600" dirty="0">
                <a:latin typeface="Times New Roman" pitchFamily="18" charset="0"/>
                <a:cs typeface="Times New Roman" pitchFamily="18" charset="0"/>
              </a:rPr>
              <a:t>ma</a:t>
            </a:r>
            <a:r>
              <a:rPr lang="ru-RU" sz="1600" dirty="0">
                <a:latin typeface="Times New Roman" pitchFamily="18" charset="0"/>
                <a:cs typeface="Times New Roman" pitchFamily="18" charset="0"/>
              </a:rPr>
              <a:t> — наука. До начала 17 века математика преимущественно наука о числах, скалярных величинах и сравнительно простых геометрических фигурах, изучаемые ею величины — длины, площади, объемы рассматриваются как постоянные. К этому периоду относится возникновение арифметики, геометрии, позднее — алгебры и тригонометрии. </a:t>
            </a:r>
            <a:endParaRPr lang="en-US" sz="1600" dirty="0">
              <a:latin typeface="Times New Roman" pitchFamily="18" charset="0"/>
              <a:cs typeface="Times New Roman" pitchFamily="18" charset="0"/>
            </a:endParaRPr>
          </a:p>
          <a:p>
            <a:pPr algn="just">
              <a:lnSpc>
                <a:spcPct val="150000"/>
              </a:lnSpc>
            </a:pPr>
            <a:r>
              <a:rPr lang="ru-RU" sz="1600" dirty="0">
                <a:latin typeface="Times New Roman" pitchFamily="18" charset="0"/>
                <a:cs typeface="Times New Roman" pitchFamily="18" charset="0"/>
              </a:rPr>
              <a:t>   Потребности самой математики, «математизация» различных областей науки, проникновение математических методов во многие сферы человеческой деятельности, быстрый прогресс вычислительной техники привели к появлению целого ряда новых математических дисциплин: теория игр, теория информации, теория графов, дискретная математика, теория оптимального управления.</a:t>
            </a:r>
          </a:p>
          <a:p>
            <a:pPr algn="just">
              <a:lnSpc>
                <a:spcPct val="150000"/>
              </a:lnSpc>
            </a:pPr>
            <a:endParaRPr lang="en-US" sz="1600" dirty="0">
              <a:latin typeface="Times New Roman" pitchFamily="18" charset="0"/>
              <a:cs typeface="Times New Roman" pitchFamily="18" charset="0"/>
            </a:endParaRPr>
          </a:p>
        </p:txBody>
      </p:sp>
    </p:spTree>
    <p:extLst>
      <p:ext uri="{BB962C8B-B14F-4D97-AF65-F5344CB8AC3E}">
        <p14:creationId xmlns:p14="http://schemas.microsoft.com/office/powerpoint/2010/main" val="3572653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63552" y="474346"/>
            <a:ext cx="7848872" cy="2400657"/>
          </a:xfrm>
          <a:prstGeom prst="rect">
            <a:avLst/>
          </a:prstGeom>
        </p:spPr>
        <p:txBody>
          <a:bodyPr wrap="square">
            <a:spAutoFit/>
          </a:bodyPr>
          <a:lstStyle/>
          <a:p>
            <a:pPr algn="just">
              <a:lnSpc>
                <a:spcPct val="150000"/>
              </a:lnSpc>
            </a:pPr>
            <a:r>
              <a:rPr lang="ru-RU" sz="1600" dirty="0">
                <a:latin typeface="Times New Roman" pitchFamily="18" charset="0"/>
                <a:cs typeface="Times New Roman" pitchFamily="18" charset="0"/>
              </a:rPr>
              <a:t>	</a:t>
            </a:r>
          </a:p>
          <a:p>
            <a:pPr algn="just">
              <a:lnSpc>
                <a:spcPct val="150000"/>
              </a:lnSpc>
            </a:pPr>
            <a:r>
              <a:rPr lang="ru-RU" sz="1600" dirty="0">
                <a:latin typeface="Times New Roman" pitchFamily="18" charset="0"/>
                <a:cs typeface="Times New Roman" pitchFamily="18" charset="0"/>
              </a:rPr>
              <a:t>    Начиная изучение этого раздела, можно вспомнить слова, с которыми знаменитый французский математик </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 Жозеф Луи Лагранж (в 19 лет уже имевший степень профессора математики) обращался к молодым математикам:</a:t>
            </a:r>
          </a:p>
          <a:p>
            <a:pPr algn="just">
              <a:lnSpc>
                <a:spcPct val="150000"/>
              </a:lnSpc>
            </a:pPr>
            <a:r>
              <a:rPr lang="ru-RU" sz="1600" dirty="0">
                <a:latin typeface="Times New Roman" pitchFamily="18" charset="0"/>
                <a:cs typeface="Times New Roman" pitchFamily="18" charset="0"/>
              </a:rPr>
              <a:t> </a:t>
            </a:r>
          </a:p>
          <a:p>
            <a:pPr algn="ctr">
              <a:lnSpc>
                <a:spcPct val="150000"/>
              </a:lnSpc>
            </a:pPr>
            <a:r>
              <a:rPr lang="ru-RU" sz="2000" i="1" dirty="0">
                <a:latin typeface="Times New Roman" pitchFamily="18" charset="0"/>
                <a:cs typeface="Times New Roman" pitchFamily="18" charset="0"/>
              </a:rPr>
              <a:t>«Читайте, понимание придёт потом».</a:t>
            </a:r>
          </a:p>
        </p:txBody>
      </p:sp>
    </p:spTree>
    <p:extLst>
      <p:ext uri="{BB962C8B-B14F-4D97-AF65-F5344CB8AC3E}">
        <p14:creationId xmlns:p14="http://schemas.microsoft.com/office/powerpoint/2010/main" val="3572653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91544" y="188641"/>
            <a:ext cx="8284570" cy="5816977"/>
          </a:xfrm>
          <a:prstGeom prst="rect">
            <a:avLst/>
          </a:prstGeom>
          <a:noFill/>
          <a:ln>
            <a:noFill/>
          </a:ln>
        </p:spPr>
        <p:txBody>
          <a:bodyPr wrap="square">
            <a:spAutoFit/>
          </a:bodyPr>
          <a:lstStyle/>
          <a:p>
            <a:pPr algn="ctr">
              <a:lnSpc>
                <a:spcPct val="150000"/>
              </a:lnSpc>
            </a:pPr>
            <a:r>
              <a:rPr lang="ru-RU" sz="2400" i="1" dirty="0">
                <a:latin typeface="Times New Roman" pitchFamily="18" charset="0"/>
                <a:cs typeface="Times New Roman" pitchFamily="18" charset="0"/>
              </a:rPr>
              <a:t>Возникновение арифметики</a:t>
            </a:r>
          </a:p>
          <a:p>
            <a:pPr>
              <a:lnSpc>
                <a:spcPct val="150000"/>
              </a:lnSpc>
            </a:pPr>
            <a:r>
              <a:rPr lang="ru-RU" sz="1600" dirty="0">
                <a:latin typeface="Times New Roman" pitchFamily="18" charset="0"/>
                <a:cs typeface="Times New Roman" pitchFamily="18" charset="0"/>
              </a:rPr>
              <a:t>       Математика в системе человеческих знаний есть раздел, занимающийся такими понятиями, как количество, структура, соотношение и т. п. Развитие математики началось с создания практических искусств счёта и измерения линий, поверхностей и объёмов.</a:t>
            </a:r>
          </a:p>
          <a:p>
            <a:pPr>
              <a:lnSpc>
                <a:spcPct val="150000"/>
              </a:lnSpc>
            </a:pPr>
            <a:r>
              <a:rPr lang="ru-RU" sz="1600" dirty="0">
                <a:latin typeface="Times New Roman" pitchFamily="18" charset="0"/>
                <a:cs typeface="Times New Roman" pitchFamily="18" charset="0"/>
              </a:rPr>
              <a:t>      Понятие о натуральных числах формировалось постепенно и осложнялось неумением первобытного человека отделять числовую абстракцию от её конкретного представления. Вследствие этого счёт долгое время оставался только вещественным — использовались пальцы, камешки, пометки и т. п. </a:t>
            </a:r>
          </a:p>
          <a:p>
            <a:pPr>
              <a:lnSpc>
                <a:spcPct val="150000"/>
              </a:lnSpc>
            </a:pPr>
            <a:r>
              <a:rPr lang="ru-RU" sz="1600" dirty="0">
                <a:latin typeface="Times New Roman" pitchFamily="18" charset="0"/>
                <a:cs typeface="Times New Roman" pitchFamily="18" charset="0"/>
              </a:rPr>
              <a:t>      С распространением счёта на </a:t>
            </a:r>
            <a:r>
              <a:rPr lang="ru-RU" sz="1600" dirty="0" err="1">
                <a:latin typeface="Times New Roman" pitchFamily="18" charset="0"/>
                <a:cs typeface="Times New Roman" pitchFamily="18" charset="0"/>
              </a:rPr>
              <a:t>больши́е</a:t>
            </a:r>
            <a:r>
              <a:rPr lang="ru-RU" sz="1600" dirty="0">
                <a:latin typeface="Times New Roman" pitchFamily="18" charset="0"/>
                <a:cs typeface="Times New Roman" pitchFamily="18" charset="0"/>
              </a:rPr>
              <a:t> количества появилась идея считать не только единицами, но и, так сказать, пакетами единиц, содержащими, например, 10 объектов. Эта идея немедленно отразилась в языке, а затем и в письменности. Принцип именования или изображения числа (нумерация) может быть:</a:t>
            </a:r>
          </a:p>
          <a:p>
            <a:pPr marL="285750" indent="-285750">
              <a:lnSpc>
                <a:spcPct val="150000"/>
              </a:lnSpc>
              <a:buFont typeface="Arial" pitchFamily="34" charset="0"/>
              <a:buChar char="•"/>
            </a:pPr>
            <a:r>
              <a:rPr lang="ru-RU" sz="1600" i="1" dirty="0">
                <a:latin typeface="Times New Roman" pitchFamily="18" charset="0"/>
                <a:cs typeface="Times New Roman" pitchFamily="18" charset="0"/>
              </a:rPr>
              <a:t>аддитивным</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один+на+дцать</a:t>
            </a:r>
            <a:r>
              <a:rPr lang="ru-RU" sz="1600" dirty="0">
                <a:latin typeface="Times New Roman" pitchFamily="18" charset="0"/>
                <a:cs typeface="Times New Roman" pitchFamily="18" charset="0"/>
              </a:rPr>
              <a:t>, XXX = 30)</a:t>
            </a:r>
          </a:p>
          <a:p>
            <a:pPr marL="285750" indent="-285750">
              <a:lnSpc>
                <a:spcPct val="150000"/>
              </a:lnSpc>
              <a:buFont typeface="Arial" pitchFamily="34" charset="0"/>
              <a:buChar char="•"/>
            </a:pPr>
            <a:r>
              <a:rPr lang="ru-RU" sz="1600" i="1" dirty="0">
                <a:latin typeface="Times New Roman" pitchFamily="18" charset="0"/>
                <a:cs typeface="Times New Roman" pitchFamily="18" charset="0"/>
              </a:rPr>
              <a:t>субтрактивным</a:t>
            </a:r>
            <a:r>
              <a:rPr lang="ru-RU" sz="1600" dirty="0">
                <a:latin typeface="Times New Roman" pitchFamily="18" charset="0"/>
                <a:cs typeface="Times New Roman" pitchFamily="18" charset="0"/>
              </a:rPr>
              <a:t> (IX, </a:t>
            </a:r>
            <a:r>
              <a:rPr lang="ru-RU" sz="1600" dirty="0" err="1">
                <a:latin typeface="Times New Roman" pitchFamily="18" charset="0"/>
                <a:cs typeface="Times New Roman" pitchFamily="18" charset="0"/>
              </a:rPr>
              <a:t>девя</a:t>
            </a:r>
            <a:r>
              <a:rPr lang="ru-RU" sz="1600" dirty="0">
                <a:latin typeface="Times New Roman" pitchFamily="18" charset="0"/>
                <a:cs typeface="Times New Roman" pitchFamily="18" charset="0"/>
              </a:rPr>
              <a:t>-но-сто)</a:t>
            </a:r>
          </a:p>
          <a:p>
            <a:pPr marL="285750" indent="-285750">
              <a:lnSpc>
                <a:spcPct val="150000"/>
              </a:lnSpc>
              <a:buFont typeface="Arial" pitchFamily="34" charset="0"/>
              <a:buChar char="•"/>
            </a:pPr>
            <a:r>
              <a:rPr lang="ru-RU" sz="1600" i="1" dirty="0">
                <a:latin typeface="Times New Roman" pitchFamily="18" charset="0"/>
                <a:cs typeface="Times New Roman" pitchFamily="18" charset="0"/>
              </a:rPr>
              <a:t>мультипликативным</a:t>
            </a:r>
            <a:r>
              <a:rPr lang="ru-RU" sz="1600" dirty="0">
                <a:latin typeface="Times New Roman" pitchFamily="18" charset="0"/>
                <a:cs typeface="Times New Roman" pitchFamily="18" charset="0"/>
              </a:rPr>
              <a:t> (пять*</a:t>
            </a:r>
            <a:r>
              <a:rPr lang="ru-RU" sz="1600" dirty="0" err="1">
                <a:latin typeface="Times New Roman" pitchFamily="18" charset="0"/>
                <a:cs typeface="Times New Roman" pitchFamily="18" charset="0"/>
              </a:rPr>
              <a:t>десят</a:t>
            </a:r>
            <a:r>
              <a:rPr lang="ru-RU" sz="1600" dirty="0">
                <a:latin typeface="Times New Roman" pitchFamily="18" charset="0"/>
                <a:cs typeface="Times New Roman" pitchFamily="18" charset="0"/>
              </a:rPr>
              <a:t>, три*ста)</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2025" y="4653137"/>
            <a:ext cx="3504125" cy="2126587"/>
          </a:xfrm>
          <a:prstGeom prst="rect">
            <a:avLst/>
          </a:prstGeom>
        </p:spPr>
      </p:pic>
    </p:spTree>
    <p:extLst>
      <p:ext uri="{BB962C8B-B14F-4D97-AF65-F5344CB8AC3E}">
        <p14:creationId xmlns:p14="http://schemas.microsoft.com/office/powerpoint/2010/main" val="3572653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9688" y="1196752"/>
            <a:ext cx="11712624" cy="4982390"/>
          </a:xfrm>
          <a:prstGeom prst="rect">
            <a:avLst/>
          </a:prstGeom>
        </p:spPr>
        <p:txBody>
          <a:bodyPr wrap="square">
            <a:spAutoFit/>
          </a:bodyPr>
          <a:lstStyle/>
          <a:p>
            <a:pPr>
              <a:lnSpc>
                <a:spcPct val="150000"/>
              </a:lnSpc>
            </a:pPr>
            <a:r>
              <a:rPr lang="ru-RU" sz="1600" dirty="0">
                <a:latin typeface="Times New Roman" pitchFamily="18" charset="0"/>
                <a:cs typeface="Times New Roman" pitchFamily="18" charset="0"/>
              </a:rPr>
              <a:t>     Для запоминания результатов счёта использовали зарубки, узелки и т. п. С изобретением письменности стали использовать буквы или особые значки для сокращённого изображения больших чисел. При таком кодировании обычно воспроизводился тот же принцип нумерации, что и в языке.</a:t>
            </a:r>
          </a:p>
          <a:p>
            <a:pPr>
              <a:lnSpc>
                <a:spcPct val="150000"/>
              </a:lnSpc>
            </a:pPr>
            <a:r>
              <a:rPr lang="ru-RU" sz="1600" dirty="0">
                <a:latin typeface="Times New Roman" pitchFamily="18" charset="0"/>
                <a:cs typeface="Times New Roman" pitchFamily="18" charset="0"/>
              </a:rPr>
              <a:t>      Названия чисел от двух (</a:t>
            </a:r>
            <a:r>
              <a:rPr lang="ru-RU" sz="1600" dirty="0" err="1">
                <a:latin typeface="Times New Roman" pitchFamily="18" charset="0"/>
                <a:cs typeface="Times New Roman" pitchFamily="18" charset="0"/>
              </a:rPr>
              <a:t>zwei</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two</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duo</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deux</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dvi</a:t>
            </a:r>
            <a:r>
              <a:rPr lang="ru-RU" sz="1600" dirty="0">
                <a:latin typeface="Times New Roman" pitchFamily="18" charset="0"/>
                <a:cs typeface="Times New Roman" pitchFamily="18" charset="0"/>
              </a:rPr>
              <a:t>, два…) до десяти, а также десятков и числа 100 в индоевропейских языках сходны. Это говорит о том, что понятие абстрактного числа появилось очень давно, ещё до разделения этих языков. При образовании числительных у большинства народов число 10 занимает особое положение, так что понятно, что счёт по пальцам был широко распространён. Отсюда происходит повсеместно распространённая десятичная система счисления. Хотя есть и исключения: 80 по-французски </a:t>
            </a:r>
            <a:r>
              <a:rPr lang="ru-RU" sz="1600" dirty="0" err="1">
                <a:latin typeface="Times New Roman" pitchFamily="18" charset="0"/>
                <a:cs typeface="Times New Roman" pitchFamily="18" charset="0"/>
              </a:rPr>
              <a:t>quatre-vingt</a:t>
            </a:r>
            <a:r>
              <a:rPr lang="ru-RU" sz="1600" dirty="0">
                <a:latin typeface="Times New Roman" pitchFamily="18" charset="0"/>
                <a:cs typeface="Times New Roman" pitchFamily="18" charset="0"/>
              </a:rPr>
              <a:t> (то есть 4 двадцатки), а 90 — </a:t>
            </a:r>
            <a:r>
              <a:rPr lang="ru-RU" sz="1600" dirty="0" err="1">
                <a:latin typeface="Times New Roman" pitchFamily="18" charset="0"/>
                <a:cs typeface="Times New Roman" pitchFamily="18" charset="0"/>
              </a:rPr>
              <a:t>quatre-vingt-dix</a:t>
            </a:r>
            <a:r>
              <a:rPr lang="ru-RU" sz="1600" dirty="0">
                <a:latin typeface="Times New Roman" pitchFamily="18" charset="0"/>
                <a:cs typeface="Times New Roman" pitchFamily="18" charset="0"/>
              </a:rPr>
              <a:t> (4*20+10); это употребление восходит к счёту по пальцам рук и ног. Аналогично устроены числительные датского, осетинского, абхазского языков. Ещё яснее счёт двадцатками в грузинском языке. Шумеры и ацтеки, судя по языку, первоначально считали пятёрками.</a:t>
            </a:r>
          </a:p>
          <a:p>
            <a:pPr>
              <a:lnSpc>
                <a:spcPct val="150000"/>
              </a:lnSpc>
            </a:pPr>
            <a:r>
              <a:rPr lang="ru-RU" sz="1600" dirty="0">
                <a:latin typeface="Times New Roman" pitchFamily="18" charset="0"/>
                <a:cs typeface="Times New Roman" pitchFamily="18" charset="0"/>
              </a:rPr>
              <a:t>      Есть и более экзотичные варианты. Вавилоняне в научных расчётах использовали шестидесятеричную систему. А туземцы островов </a:t>
            </a:r>
            <a:r>
              <a:rPr lang="ru-RU" sz="1600" dirty="0" err="1">
                <a:latin typeface="Times New Roman" pitchFamily="18" charset="0"/>
                <a:cs typeface="Times New Roman" pitchFamily="18" charset="0"/>
              </a:rPr>
              <a:t>Торресова</a:t>
            </a:r>
            <a:r>
              <a:rPr lang="ru-RU" sz="1600" dirty="0">
                <a:latin typeface="Times New Roman" pitchFamily="18" charset="0"/>
                <a:cs typeface="Times New Roman" pitchFamily="18" charset="0"/>
              </a:rPr>
              <a:t> пролива — двоичную:</a:t>
            </a:r>
          </a:p>
          <a:p>
            <a:pPr algn="ctr">
              <a:lnSpc>
                <a:spcPct val="150000"/>
              </a:lnSpc>
            </a:pPr>
            <a:r>
              <a:rPr lang="ru-RU" sz="1600" i="1" dirty="0" err="1">
                <a:latin typeface="Times New Roman" pitchFamily="18" charset="0"/>
                <a:cs typeface="Times New Roman" pitchFamily="18" charset="0"/>
              </a:rPr>
              <a:t>Урапун</a:t>
            </a:r>
            <a:r>
              <a:rPr lang="ru-RU" sz="1600" i="1" dirty="0">
                <a:latin typeface="Times New Roman" pitchFamily="18" charset="0"/>
                <a:cs typeface="Times New Roman" pitchFamily="18" charset="0"/>
              </a:rPr>
              <a:t> (1); </a:t>
            </a:r>
            <a:r>
              <a:rPr lang="ru-RU" sz="1600" i="1" dirty="0" err="1">
                <a:latin typeface="Times New Roman" pitchFamily="18" charset="0"/>
                <a:cs typeface="Times New Roman" pitchFamily="18" charset="0"/>
              </a:rPr>
              <a:t>Окоза</a:t>
            </a:r>
            <a:r>
              <a:rPr lang="ru-RU" sz="1600" i="1" dirty="0">
                <a:latin typeface="Times New Roman" pitchFamily="18" charset="0"/>
                <a:cs typeface="Times New Roman" pitchFamily="18" charset="0"/>
              </a:rPr>
              <a:t> (2); </a:t>
            </a:r>
            <a:r>
              <a:rPr lang="ru-RU" sz="1600" i="1" dirty="0" err="1">
                <a:latin typeface="Times New Roman" pitchFamily="18" charset="0"/>
                <a:cs typeface="Times New Roman" pitchFamily="18" charset="0"/>
              </a:rPr>
              <a:t>Окоза-Урапун</a:t>
            </a:r>
            <a:r>
              <a:rPr lang="ru-RU" sz="1600" i="1" dirty="0">
                <a:latin typeface="Times New Roman" pitchFamily="18" charset="0"/>
                <a:cs typeface="Times New Roman" pitchFamily="18" charset="0"/>
              </a:rPr>
              <a:t> (3); </a:t>
            </a:r>
            <a:r>
              <a:rPr lang="ru-RU" sz="1600" i="1" dirty="0" err="1">
                <a:latin typeface="Times New Roman" pitchFamily="18" charset="0"/>
                <a:cs typeface="Times New Roman" pitchFamily="18" charset="0"/>
              </a:rPr>
              <a:t>Окоза-Окоза</a:t>
            </a:r>
            <a:r>
              <a:rPr lang="ru-RU" sz="1600" i="1" dirty="0">
                <a:latin typeface="Times New Roman" pitchFamily="18" charset="0"/>
                <a:cs typeface="Times New Roman" pitchFamily="18" charset="0"/>
              </a:rPr>
              <a:t> (4); </a:t>
            </a:r>
            <a:r>
              <a:rPr lang="ru-RU" sz="1600" i="1" dirty="0" err="1">
                <a:latin typeface="Times New Roman" pitchFamily="18" charset="0"/>
                <a:cs typeface="Times New Roman" pitchFamily="18" charset="0"/>
              </a:rPr>
              <a:t>Окоза-Окоза-Урапун</a:t>
            </a:r>
            <a:r>
              <a:rPr lang="ru-RU" sz="1600" i="1" dirty="0">
                <a:latin typeface="Times New Roman" pitchFamily="18" charset="0"/>
                <a:cs typeface="Times New Roman" pitchFamily="18" charset="0"/>
              </a:rPr>
              <a:t> (5); </a:t>
            </a:r>
            <a:r>
              <a:rPr lang="ru-RU" sz="1600" i="1" dirty="0" err="1">
                <a:latin typeface="Times New Roman" pitchFamily="18" charset="0"/>
                <a:cs typeface="Times New Roman" pitchFamily="18" charset="0"/>
              </a:rPr>
              <a:t>Окоза-Окоза-Окоза</a:t>
            </a:r>
            <a:r>
              <a:rPr lang="ru-RU" sz="1600" i="1" dirty="0">
                <a:latin typeface="Times New Roman" pitchFamily="18" charset="0"/>
                <a:cs typeface="Times New Roman" pitchFamily="18" charset="0"/>
              </a:rPr>
              <a:t>(6)</a:t>
            </a:r>
          </a:p>
        </p:txBody>
      </p:sp>
    </p:spTree>
    <p:extLst>
      <p:ext uri="{BB962C8B-B14F-4D97-AF65-F5344CB8AC3E}">
        <p14:creationId xmlns:p14="http://schemas.microsoft.com/office/powerpoint/2010/main" val="3572653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5360" y="1556792"/>
            <a:ext cx="11089232" cy="4849404"/>
          </a:xfrm>
          <a:prstGeom prst="rect">
            <a:avLst/>
          </a:prstGeom>
        </p:spPr>
        <p:txBody>
          <a:bodyPr wrap="square">
            <a:spAutoFit/>
          </a:bodyPr>
          <a:lstStyle/>
          <a:p>
            <a:pPr algn="just">
              <a:lnSpc>
                <a:spcPct val="150000"/>
              </a:lnSpc>
            </a:pPr>
            <a:r>
              <a:rPr lang="ru-RU" sz="1600" dirty="0">
                <a:latin typeface="Times New Roman" pitchFamily="18" charset="0"/>
                <a:cs typeface="Times New Roman" pitchFamily="18" charset="0"/>
              </a:rPr>
              <a:t>     Когда понятие абстрактного числа окончательно утвердилось, следующей ступенью стали операции с числами. Натуральное число — это идеализация конечного множества однородных, устойчивых и неделимых предметов. Для счёта нужно иметь математические модели таких важных событий, как объединение нескольких множеств в одно или, наоборот, отделение части множества. Так появились операции сложения и вычитания. Умножение для натуральных чисел появилось в качестве пакетного сложения. </a:t>
            </a:r>
          </a:p>
          <a:p>
            <a:pPr algn="just">
              <a:lnSpc>
                <a:spcPct val="150000"/>
              </a:lnSpc>
            </a:pPr>
            <a:r>
              <a:rPr lang="ru-RU" sz="1600" dirty="0">
                <a:latin typeface="Times New Roman" pitchFamily="18" charset="0"/>
                <a:cs typeface="Times New Roman" pitchFamily="18" charset="0"/>
              </a:rPr>
              <a:t>      Другое важное практическое действие — разделение на части — со временем абстрагировалось в четвёртую арифметическую операцию — деление. Примерно в то же время, что и числа, человек абстрагировал плоские и пространственные формы. Они обычно получали названия схожих с ними реальных предметов: например, у греков «</a:t>
            </a:r>
            <a:r>
              <a:rPr lang="ru-RU" sz="1600" dirty="0" err="1">
                <a:latin typeface="Times New Roman" pitchFamily="18" charset="0"/>
                <a:cs typeface="Times New Roman" pitchFamily="18" charset="0"/>
              </a:rPr>
              <a:t>ромбос</a:t>
            </a:r>
            <a:r>
              <a:rPr lang="ru-RU" sz="1600" dirty="0">
                <a:latin typeface="Times New Roman" pitchFamily="18" charset="0"/>
                <a:cs typeface="Times New Roman" pitchFamily="18" charset="0"/>
              </a:rPr>
              <a:t>» означает волчок, «</a:t>
            </a:r>
            <a:r>
              <a:rPr lang="ru-RU" sz="1600" dirty="0" err="1">
                <a:latin typeface="Times New Roman" pitchFamily="18" charset="0"/>
                <a:cs typeface="Times New Roman" pitchFamily="18" charset="0"/>
              </a:rPr>
              <a:t>трапедсион</a:t>
            </a:r>
            <a:r>
              <a:rPr lang="ru-RU" sz="1600" dirty="0">
                <a:latin typeface="Times New Roman" pitchFamily="18" charset="0"/>
                <a:cs typeface="Times New Roman" pitchFamily="18" charset="0"/>
              </a:rPr>
              <a:t>» — столик (трапеция), «сфера» — мяч.</a:t>
            </a:r>
          </a:p>
          <a:p>
            <a:pPr algn="just">
              <a:lnSpc>
                <a:spcPct val="150000"/>
              </a:lnSpc>
            </a:pPr>
            <a:r>
              <a:rPr lang="ru-RU" sz="1600" dirty="0">
                <a:latin typeface="Times New Roman" pitchFamily="18" charset="0"/>
                <a:cs typeface="Times New Roman" pitchFamily="18" charset="0"/>
              </a:rPr>
              <a:t>      Теория измерений появилась значительно позже, и нередко содержала ошибки: характерным примером является ложное учение о равенстве площадей фигур при равенстве их периметров, и обратно. Это неудивительно: измерительным инструментом служила мерная верёвка с узлами или пометками, так что измерить периметр можно было без труда, а для определения площади в общем случае ни инструментов, ни математических методов не было. </a:t>
            </a:r>
          </a:p>
        </p:txBody>
      </p:sp>
    </p:spTree>
    <p:extLst>
      <p:ext uri="{BB962C8B-B14F-4D97-AF65-F5344CB8AC3E}">
        <p14:creationId xmlns:p14="http://schemas.microsoft.com/office/powerpoint/2010/main" val="3572653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10000" y="116632"/>
            <a:ext cx="4572000" cy="707886"/>
          </a:xfrm>
          <a:prstGeom prst="rect">
            <a:avLst/>
          </a:prstGeom>
        </p:spPr>
        <p:txBody>
          <a:bodyPr>
            <a:spAutoFit/>
          </a:bodyPr>
          <a:lstStyle/>
          <a:p>
            <a:pPr algn="ctr"/>
            <a:r>
              <a:rPr lang="ru-RU" sz="2000" i="1" dirty="0">
                <a:latin typeface="Times New Roman" pitchFamily="18" charset="0"/>
                <a:cs typeface="Times New Roman" pitchFamily="18" charset="0"/>
              </a:rPr>
              <a:t>Западная Европа</a:t>
            </a:r>
          </a:p>
          <a:p>
            <a:pPr algn="ctr"/>
            <a:r>
              <a:rPr lang="ru-RU" sz="2000" i="1" dirty="0">
                <a:latin typeface="Times New Roman" pitchFamily="18" charset="0"/>
                <a:cs typeface="Times New Roman" pitchFamily="18" charset="0"/>
              </a:rPr>
              <a:t>Средневековье, 4—15 века</a:t>
            </a:r>
          </a:p>
        </p:txBody>
      </p:sp>
      <p:sp>
        <p:nvSpPr>
          <p:cNvPr id="3" name="Прямоугольник 2"/>
          <p:cNvSpPr/>
          <p:nvPr/>
        </p:nvSpPr>
        <p:spPr>
          <a:xfrm>
            <a:off x="1775520" y="862382"/>
            <a:ext cx="8640960" cy="3293209"/>
          </a:xfrm>
          <a:prstGeom prst="rect">
            <a:avLst/>
          </a:prstGeom>
        </p:spPr>
        <p:txBody>
          <a:bodyPr wrap="square">
            <a:spAutoFit/>
          </a:bodyPr>
          <a:lstStyle/>
          <a:p>
            <a:pPr algn="just">
              <a:lnSpc>
                <a:spcPct val="150000"/>
              </a:lnSpc>
            </a:pPr>
            <a:r>
              <a:rPr lang="ru-RU" sz="1600" dirty="0">
                <a:latin typeface="Times New Roman" pitchFamily="18" charset="0"/>
                <a:cs typeface="Times New Roman" pitchFamily="18" charset="0"/>
              </a:rPr>
              <a:t>     В 5 веке наступил конец Западной Римской империи, и территория Западной Европы надолго превратилась в поле непрестанных сражений.  Развитие науки прекратилось. Потребность в математике ограничивается арифметикой и расчётом календаря церковных праздников, причём арифметика изучается по древнему учебнику </a:t>
            </a:r>
            <a:r>
              <a:rPr lang="ru-RU" sz="1600" dirty="0" err="1">
                <a:latin typeface="Times New Roman" pitchFamily="18" charset="0"/>
                <a:cs typeface="Times New Roman" pitchFamily="18" charset="0"/>
              </a:rPr>
              <a:t>Никомаха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Геразского</a:t>
            </a:r>
            <a:r>
              <a:rPr lang="ru-RU" sz="1600" dirty="0">
                <a:latin typeface="Times New Roman" pitchFamily="18" charset="0"/>
                <a:cs typeface="Times New Roman" pitchFamily="18" charset="0"/>
              </a:rPr>
              <a:t> в сокращённом переводе Боэция на латинский.</a:t>
            </a:r>
          </a:p>
          <a:p>
            <a:pPr algn="just">
              <a:lnSpc>
                <a:spcPct val="150000"/>
              </a:lnSpc>
            </a:pPr>
            <a:r>
              <a:rPr lang="ru-RU" sz="1600" dirty="0">
                <a:latin typeface="Times New Roman" pitchFamily="18" charset="0"/>
                <a:cs typeface="Times New Roman" pitchFamily="18" charset="0"/>
              </a:rPr>
              <a:t>      Стабилизация и восстановление европейской культуры начинаются с 11 века. Появляются первые университеты (Салерно, Болонья). Расширяется преподавание математики: в традиционный квадривиум входили арифметика, геометрия, астрономия и музыка.</a:t>
            </a:r>
          </a:p>
          <a:p>
            <a:pPr algn="just"/>
            <a:endParaRPr lang="ru-RU" sz="1600" dirty="0">
              <a:latin typeface="Times New Roman" pitchFamily="18" charset="0"/>
              <a:cs typeface="Times New Roman"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544" y="3861048"/>
            <a:ext cx="7992888" cy="2883428"/>
          </a:xfrm>
          <a:prstGeom prst="rect">
            <a:avLst/>
          </a:prstGeom>
        </p:spPr>
      </p:pic>
    </p:spTree>
    <p:extLst>
      <p:ext uri="{BB962C8B-B14F-4D97-AF65-F5344CB8AC3E}">
        <p14:creationId xmlns:p14="http://schemas.microsoft.com/office/powerpoint/2010/main" val="3572653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35560" y="332657"/>
            <a:ext cx="4032448" cy="6001643"/>
          </a:xfrm>
          <a:prstGeom prst="rect">
            <a:avLst/>
          </a:prstGeom>
        </p:spPr>
        <p:txBody>
          <a:bodyPr wrap="square">
            <a:spAutoFit/>
          </a:bodyPr>
          <a:lstStyle/>
          <a:p>
            <a:pPr algn="just"/>
            <a:r>
              <a:rPr lang="ru-RU" sz="1600" dirty="0">
                <a:latin typeface="Times New Roman" pitchFamily="18" charset="0"/>
                <a:cs typeface="Times New Roman" pitchFamily="18" charset="0"/>
              </a:rPr>
              <a:t>      С </a:t>
            </a:r>
            <a:r>
              <a:rPr lang="en-US" sz="1600" dirty="0">
                <a:latin typeface="Times New Roman" pitchFamily="18" charset="0"/>
                <a:cs typeface="Times New Roman" pitchFamily="18" charset="0"/>
              </a:rPr>
              <a:t>14</a:t>
            </a:r>
            <a:r>
              <a:rPr lang="ru-RU" sz="1600" dirty="0">
                <a:latin typeface="Times New Roman" pitchFamily="18" charset="0"/>
                <a:cs typeface="Times New Roman" pitchFamily="18" charset="0"/>
              </a:rPr>
              <a:t> века главным местом научного обмена становится Византия. Особенно охотно переводились и издавались «Начала» Евклида; постепенно они обрастали комментариями местных геометров. </a:t>
            </a:r>
          </a:p>
          <a:p>
            <a:pPr algn="just"/>
            <a:r>
              <a:rPr lang="ru-RU" sz="1600" dirty="0">
                <a:latin typeface="Times New Roman" pitchFamily="18" charset="0"/>
                <a:cs typeface="Times New Roman" pitchFamily="18" charset="0"/>
              </a:rPr>
              <a:t>      В конце </a:t>
            </a:r>
            <a:r>
              <a:rPr lang="en-US" sz="1600" dirty="0">
                <a:latin typeface="Times New Roman" pitchFamily="18" charset="0"/>
                <a:cs typeface="Times New Roman" pitchFamily="18" charset="0"/>
              </a:rPr>
              <a:t>12</a:t>
            </a:r>
            <a:r>
              <a:rPr lang="ru-RU" sz="1600" dirty="0">
                <a:latin typeface="Times New Roman" pitchFamily="18" charset="0"/>
                <a:cs typeface="Times New Roman" pitchFamily="18" charset="0"/>
              </a:rPr>
              <a:t> века на базе нескольких монастырских школ был создан Парижский университет, где обучались тысячи студентов со всех концов Европы. Интерес к науке растёт, и одно из проявлений этого — смена числовой системы. Долгое время в Европе применялись римские цифры. В </a:t>
            </a:r>
            <a:r>
              <a:rPr lang="en-US" sz="1600" dirty="0">
                <a:latin typeface="Times New Roman" pitchFamily="18" charset="0"/>
                <a:cs typeface="Times New Roman" pitchFamily="18" charset="0"/>
              </a:rPr>
              <a:t>12</a:t>
            </a:r>
            <a:r>
              <a:rPr lang="ru-RU" sz="1600" dirty="0">
                <a:latin typeface="Times New Roman" pitchFamily="18" charset="0"/>
                <a:cs typeface="Times New Roman" pitchFamily="18" charset="0"/>
              </a:rPr>
              <a:t>—</a:t>
            </a:r>
            <a:r>
              <a:rPr lang="en-US" sz="1600" dirty="0">
                <a:latin typeface="Times New Roman" pitchFamily="18" charset="0"/>
                <a:cs typeface="Times New Roman" pitchFamily="18" charset="0"/>
              </a:rPr>
              <a:t>13</a:t>
            </a:r>
            <a:r>
              <a:rPr lang="ru-RU" sz="1600" dirty="0">
                <a:latin typeface="Times New Roman" pitchFamily="18" charset="0"/>
                <a:cs typeface="Times New Roman" pitchFamily="18" charset="0"/>
              </a:rPr>
              <a:t> веках публикуются первые в Европе изложения десятичной позиционной системы записи (сначала переводы ал-Хорезми, потом собственные руководства), и начинается её применение.          Философы из Оксфордского Мертон-Колледжа, жившие в </a:t>
            </a:r>
            <a:r>
              <a:rPr lang="en-US" sz="1600" dirty="0">
                <a:latin typeface="Times New Roman" pitchFamily="18" charset="0"/>
                <a:cs typeface="Times New Roman" pitchFamily="18" charset="0"/>
              </a:rPr>
              <a:t>14</a:t>
            </a:r>
            <a:r>
              <a:rPr lang="ru-RU" sz="1600" dirty="0">
                <a:latin typeface="Times New Roman" pitchFamily="18" charset="0"/>
                <a:cs typeface="Times New Roman" pitchFamily="18" charset="0"/>
              </a:rPr>
              <a:t> веке и входившие в группу так называемых оксфордских калькуляторов,  развивали логико-математическое учение об усилении и ослаблении качеств.</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0731" y="404664"/>
            <a:ext cx="3625363" cy="5688632"/>
          </a:xfrm>
          <a:prstGeom prst="rect">
            <a:avLst/>
          </a:prstGeom>
        </p:spPr>
      </p:pic>
    </p:spTree>
    <p:extLst>
      <p:ext uri="{BB962C8B-B14F-4D97-AF65-F5344CB8AC3E}">
        <p14:creationId xmlns:p14="http://schemas.microsoft.com/office/powerpoint/2010/main" val="3572653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5360" y="980728"/>
            <a:ext cx="11593288" cy="4684424"/>
          </a:xfrm>
          <a:prstGeom prst="rect">
            <a:avLst/>
          </a:prstGeom>
        </p:spPr>
        <p:txBody>
          <a:bodyPr wrap="square">
            <a:spAutoFit/>
          </a:bodyPr>
          <a:lstStyle/>
          <a:p>
            <a:pPr algn="ctr"/>
            <a:r>
              <a:rPr lang="en-US" sz="3200" i="1" dirty="0">
                <a:latin typeface="Times New Roman" pitchFamily="18" charset="0"/>
                <a:cs typeface="Times New Roman" pitchFamily="18" charset="0"/>
              </a:rPr>
              <a:t>14</a:t>
            </a:r>
            <a:r>
              <a:rPr lang="ru-RU" sz="3200" i="1" dirty="0">
                <a:latin typeface="Times New Roman" pitchFamily="18" charset="0"/>
                <a:cs typeface="Times New Roman" pitchFamily="18" charset="0"/>
              </a:rPr>
              <a:t> век</a:t>
            </a:r>
            <a:endParaRPr lang="ru-RU" sz="3200" b="1" i="1" dirty="0">
              <a:latin typeface="Times New Roman" pitchFamily="18" charset="0"/>
              <a:cs typeface="Times New Roman" pitchFamily="18" charset="0"/>
            </a:endParaRPr>
          </a:p>
          <a:p>
            <a:pPr algn="just">
              <a:lnSpc>
                <a:spcPct val="150000"/>
              </a:lnSpc>
            </a:pP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14</a:t>
            </a:r>
            <a:r>
              <a:rPr lang="ru-RU" sz="2000" dirty="0">
                <a:latin typeface="Times New Roman" pitchFamily="18" charset="0"/>
                <a:cs typeface="Times New Roman" pitchFamily="18" charset="0"/>
              </a:rPr>
              <a:t> век стал переломным для европейской математики. </a:t>
            </a:r>
          </a:p>
          <a:p>
            <a:pPr algn="just">
              <a:lnSpc>
                <a:spcPct val="150000"/>
              </a:lnSpc>
            </a:pPr>
            <a:r>
              <a:rPr lang="ru-RU" sz="2000" dirty="0">
                <a:latin typeface="Times New Roman" pitchFamily="18" charset="0"/>
                <a:cs typeface="Times New Roman" pitchFamily="18" charset="0"/>
              </a:rPr>
              <a:t>       Первым крупным достижением стало открытие общего метода решения уравнений третьей и четвёртой степени. Итальянские математики Ферро, Тарталья и Феррари решили проблему, с которой несколько веков не могли справиться лучшие математики мира.</a:t>
            </a:r>
            <a:r>
              <a:rPr lang="en-US" sz="2000" dirty="0">
                <a:latin typeface="Times New Roman" pitchFamily="18" charset="0"/>
                <a:cs typeface="Times New Roman" pitchFamily="18" charset="0"/>
              </a:rPr>
              <a:t> </a:t>
            </a:r>
            <a:r>
              <a:rPr lang="ru-RU" sz="2000" dirty="0">
                <a:latin typeface="Times New Roman" pitchFamily="18" charset="0"/>
                <a:cs typeface="Times New Roman" pitchFamily="18" charset="0"/>
              </a:rPr>
              <a:t>Сложные расчёты упростились во много раз, а математика получила новую неклассическую функцию с широкой областью применения.</a:t>
            </a:r>
          </a:p>
          <a:p>
            <a:pPr algn="just">
              <a:lnSpc>
                <a:spcPct val="150000"/>
              </a:lnSpc>
            </a:pPr>
            <a:r>
              <a:rPr lang="ru-RU" sz="2000" dirty="0">
                <a:latin typeface="Times New Roman" pitchFamily="18" charset="0"/>
                <a:cs typeface="Times New Roman" pitchFamily="18" charset="0"/>
              </a:rPr>
              <a:t>     Одновременно растёт престиж математики, в изобилии появляется множество практических задач, требующих решения — в артиллерии, мореплавании, строительстве, промышленности, гидравлике, астрономии, картографии, оптике и др. И, в отличие от античности, учёные Возрождения не чурались таких задач. Чистых математиков-теоретиков фактически не было. Появляются первые Академии наук. </a:t>
            </a:r>
          </a:p>
        </p:txBody>
      </p:sp>
    </p:spTree>
    <p:extLst>
      <p:ext uri="{BB962C8B-B14F-4D97-AF65-F5344CB8AC3E}">
        <p14:creationId xmlns:p14="http://schemas.microsoft.com/office/powerpoint/2010/main" val="3572653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3452" y="836712"/>
            <a:ext cx="9865096" cy="5386090"/>
          </a:xfrm>
          <a:prstGeom prst="rect">
            <a:avLst/>
          </a:prstGeom>
        </p:spPr>
        <p:txBody>
          <a:bodyPr wrap="square">
            <a:spAutoFit/>
          </a:bodyPr>
          <a:lstStyle/>
          <a:p>
            <a:pPr algn="ctr"/>
            <a:r>
              <a:rPr lang="en-US" sz="2400" i="1" dirty="0">
                <a:latin typeface="Times New Roman" pitchFamily="18" charset="0"/>
                <a:cs typeface="Times New Roman" pitchFamily="18" charset="0"/>
              </a:rPr>
              <a:t>17</a:t>
            </a:r>
            <a:r>
              <a:rPr lang="ru-RU" sz="2400" i="1" dirty="0">
                <a:latin typeface="Times New Roman" pitchFamily="18" charset="0"/>
                <a:cs typeface="Times New Roman" pitchFamily="18" charset="0"/>
              </a:rPr>
              <a:t> век</a:t>
            </a:r>
          </a:p>
          <a:p>
            <a:pPr algn="just"/>
            <a:r>
              <a:rPr lang="ru-RU" sz="1600" dirty="0">
                <a:latin typeface="Times New Roman" pitchFamily="18" charset="0"/>
                <a:cs typeface="Times New Roman" pitchFamily="18" charset="0"/>
              </a:rPr>
              <a:t>      В</a:t>
            </a:r>
            <a:r>
              <a:rPr lang="en-US" sz="1600" dirty="0">
                <a:latin typeface="Times New Roman" pitchFamily="18" charset="0"/>
                <a:cs typeface="Times New Roman" pitchFamily="18" charset="0"/>
              </a:rPr>
              <a:t> 17</a:t>
            </a:r>
            <a:r>
              <a:rPr lang="ru-RU" sz="1600" dirty="0">
                <a:latin typeface="Times New Roman" pitchFamily="18" charset="0"/>
                <a:cs typeface="Times New Roman" pitchFamily="18" charset="0"/>
              </a:rPr>
              <a:t> веке быстрое развитие математики продолжается, и к концу века облик науки коренным образом меняется.</a:t>
            </a:r>
          </a:p>
          <a:p>
            <a:pPr algn="just"/>
            <a:r>
              <a:rPr lang="ru-RU" sz="1600" dirty="0">
                <a:latin typeface="Times New Roman" pitchFamily="18" charset="0"/>
                <a:cs typeface="Times New Roman" pitchFamily="18" charset="0"/>
              </a:rPr>
              <a:t>      Рене Декарт исправляет стратегическую ошибку античных математиков и восстанавливает алгебраическое понимание числа. Так родилась аналитическая геометрия. Декарт рассмотрел множество примеров, иллюстрирующих огромную мощь нового метода, и получил немало результатов, неизвестных древним. Особо следует отметить разработанную им математическую символику, близкую к современной.</a:t>
            </a:r>
          </a:p>
          <a:p>
            <a:pPr algn="just"/>
            <a:r>
              <a:rPr lang="ru-RU" sz="1600" dirty="0">
                <a:latin typeface="Times New Roman" pitchFamily="18" charset="0"/>
                <a:cs typeface="Times New Roman" pitchFamily="18" charset="0"/>
              </a:rPr>
              <a:t>      Аналитический метод Декарта немедленно взяли на вооружение Валлис, Ферма и многие другие видные математики.</a:t>
            </a:r>
          </a:p>
          <a:p>
            <a:pPr algn="just"/>
            <a:r>
              <a:rPr lang="ru-RU" sz="1600" dirty="0">
                <a:latin typeface="Times New Roman" pitchFamily="18" charset="0"/>
                <a:cs typeface="Times New Roman" pitchFamily="18" charset="0"/>
              </a:rPr>
              <a:t>      Пьер Ферма, Гюйгенс и Якоб Бернулли открывают новый раздел математики, которому суждено большое будущее — теорию вероятностей. Якоб Бернулли формулирует первую версию закона больших чисел.</a:t>
            </a:r>
          </a:p>
          <a:p>
            <a:pPr algn="just"/>
            <a:r>
              <a:rPr lang="ru-RU" sz="1600" dirty="0">
                <a:latin typeface="Times New Roman" pitchFamily="18" charset="0"/>
                <a:cs typeface="Times New Roman" pitchFamily="18" charset="0"/>
              </a:rPr>
              <a:t>      И, наконец, появляется не очень чёткая, но глубокая идея — анализ произвольных гладких кривых с помощью разложения их на бесконечно малые отрезки прямых.</a:t>
            </a:r>
          </a:p>
          <a:p>
            <a:pPr algn="just"/>
            <a:r>
              <a:rPr lang="ru-RU" sz="1600" dirty="0">
                <a:latin typeface="Times New Roman" pitchFamily="18" charset="0"/>
                <a:cs typeface="Times New Roman" pitchFamily="18" charset="0"/>
              </a:rPr>
              <a:t>      В конце </a:t>
            </a:r>
            <a:r>
              <a:rPr lang="en-US" sz="1600" dirty="0">
                <a:latin typeface="Times New Roman" pitchFamily="18" charset="0"/>
                <a:cs typeface="Times New Roman" pitchFamily="18" charset="0"/>
              </a:rPr>
              <a:t>17</a:t>
            </a:r>
            <a:r>
              <a:rPr lang="ru-RU" sz="1600" dirty="0">
                <a:latin typeface="Times New Roman" pitchFamily="18" charset="0"/>
                <a:cs typeface="Times New Roman" pitchFamily="18" charset="0"/>
              </a:rPr>
              <a:t> века идея неделимых была существенно расширена Ньютоном и Лейбницем, и появился исключительно могучий инструмент исследования — математический анализ. Это математическое направление стало основным в следующем, </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веке.</a:t>
            </a:r>
          </a:p>
          <a:p>
            <a:pPr algn="just"/>
            <a:r>
              <a:rPr lang="ru-RU" sz="1600" dirty="0">
                <a:latin typeface="Times New Roman" pitchFamily="18" charset="0"/>
                <a:cs typeface="Times New Roman" pitchFamily="18" charset="0"/>
              </a:rPr>
              <a:t>      Теория отрицательных чисел всё ещё находилась в стадии становления.      Комплексные числа считались фиктивными, правила действий с ними не были окончательно отработаны. </a:t>
            </a:r>
          </a:p>
          <a:p>
            <a:pPr algn="just"/>
            <a:r>
              <a:rPr lang="ru-RU" sz="1600" dirty="0">
                <a:latin typeface="Times New Roman" pitchFamily="18" charset="0"/>
                <a:cs typeface="Times New Roman" pitchFamily="18" charset="0"/>
              </a:rPr>
              <a:t>      Только в </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веке Даламбер и Эйлер установили, что комплексные числа замкнуты относительно всех операций, включая извлечение корня любой степени.</a:t>
            </a:r>
          </a:p>
          <a:p>
            <a:pPr algn="just"/>
            <a:r>
              <a:rPr lang="ru-RU" sz="1600" dirty="0">
                <a:latin typeface="Times New Roman" pitchFamily="18" charset="0"/>
                <a:cs typeface="Times New Roman" pitchFamily="18" charset="0"/>
              </a:rPr>
              <a:t>      Во второй половине XVII века появляется научная периодика, ещё не специализированная по видам наук. </a:t>
            </a:r>
          </a:p>
        </p:txBody>
      </p:sp>
    </p:spTree>
    <p:extLst>
      <p:ext uri="{BB962C8B-B14F-4D97-AF65-F5344CB8AC3E}">
        <p14:creationId xmlns:p14="http://schemas.microsoft.com/office/powerpoint/2010/main" val="3572653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7408" y="908720"/>
            <a:ext cx="10225136" cy="5570756"/>
          </a:xfrm>
          <a:prstGeom prst="rect">
            <a:avLst/>
          </a:prstGeom>
        </p:spPr>
        <p:txBody>
          <a:bodyPr wrap="square">
            <a:spAutoFit/>
          </a:bodyPr>
          <a:lstStyle/>
          <a:p>
            <a:pPr algn="ctr"/>
            <a:r>
              <a:rPr lang="en-US" sz="2000" i="1" dirty="0">
                <a:latin typeface="Times New Roman" pitchFamily="18" charset="0"/>
                <a:cs typeface="Times New Roman" pitchFamily="18" charset="0"/>
              </a:rPr>
              <a:t>18</a:t>
            </a:r>
            <a:r>
              <a:rPr lang="ru-RU" sz="2000" i="1" dirty="0">
                <a:latin typeface="Times New Roman" pitchFamily="18" charset="0"/>
                <a:cs typeface="Times New Roman" pitchFamily="18" charset="0"/>
              </a:rPr>
              <a:t> век</a:t>
            </a:r>
          </a:p>
          <a:p>
            <a:pPr algn="just"/>
            <a:r>
              <a:rPr lang="ru-RU" sz="1600" dirty="0">
                <a:latin typeface="Times New Roman" pitchFamily="18" charset="0"/>
                <a:cs typeface="Times New Roman" pitchFamily="18" charset="0"/>
              </a:rPr>
              <a:t>      </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век в математике можно кратко охарактеризовать как век анализа, который стал главным объектом приложения усилий математиков. Способствуя бурному развитию естественных наук, анализ, в свою очередь, прогрессировал сам, получая от них всё более и более сложные задачи. На стыке этого обмена идеями родилась математическая физика.</a:t>
            </a:r>
          </a:p>
          <a:p>
            <a:pPr algn="just"/>
            <a:r>
              <a:rPr lang="ru-RU" sz="1600" dirty="0">
                <a:latin typeface="Times New Roman" pitchFamily="18" charset="0"/>
                <a:cs typeface="Times New Roman" pitchFamily="18" charset="0"/>
              </a:rPr>
              <a:t>      Главным методом познания природы становится составление и решение дифференциальных уравнений. </a:t>
            </a:r>
          </a:p>
          <a:p>
            <a:pPr algn="just"/>
            <a:r>
              <a:rPr lang="ru-RU" sz="1600" dirty="0">
                <a:latin typeface="Times New Roman" pitchFamily="18" charset="0"/>
                <a:cs typeface="Times New Roman" pitchFamily="18" charset="0"/>
              </a:rPr>
              <a:t>Далеко продвинулись теория и техника интегрирования. Входят в широкое употребление кратные интегралы.</a:t>
            </a:r>
          </a:p>
          <a:p>
            <a:pPr algn="just"/>
            <a:r>
              <a:rPr lang="ru-RU" sz="1600" dirty="0">
                <a:latin typeface="Times New Roman" pitchFamily="18" charset="0"/>
                <a:cs typeface="Times New Roman" pitchFamily="18" charset="0"/>
              </a:rPr>
              <a:t>      Математики проявляют исключительную изобретательность при решении дифференциальных уравнений в частных производных, для каждой задачи изобретая свои методы решения. </a:t>
            </a:r>
          </a:p>
          <a:p>
            <a:pPr algn="just"/>
            <a:r>
              <a:rPr lang="ru-RU" sz="1600" dirty="0">
                <a:latin typeface="Times New Roman" pitchFamily="18" charset="0"/>
                <a:cs typeface="Times New Roman" pitchFamily="18" charset="0"/>
              </a:rPr>
              <a:t>      Возникают многообещающее вариационное исчисление и вариационные принципы физики (Эйлер, Лагранж).</a:t>
            </a:r>
          </a:p>
          <a:p>
            <a:pPr algn="just"/>
            <a:r>
              <a:rPr lang="ru-RU" sz="1600" dirty="0">
                <a:latin typeface="Times New Roman" pitchFamily="18" charset="0"/>
                <a:cs typeface="Times New Roman" pitchFamily="18" charset="0"/>
              </a:rPr>
              <a:t>      В теории чисел окончательно легализуются мнимые числа, хотя полная теория их ещё не создана. Доказана основная теорема алгебры. </a:t>
            </a:r>
          </a:p>
          <a:p>
            <a:pPr algn="just"/>
            <a:r>
              <a:rPr lang="ru-RU" sz="1600" dirty="0">
                <a:latin typeface="Times New Roman" pitchFamily="18" charset="0"/>
                <a:cs typeface="Times New Roman" pitchFamily="18" charset="0"/>
              </a:rPr>
              <a:t>      Стремительно развивается линейная алгебра.</a:t>
            </a:r>
          </a:p>
          <a:p>
            <a:pPr algn="just"/>
            <a:r>
              <a:rPr lang="ru-RU" sz="1600" dirty="0">
                <a:latin typeface="Times New Roman" pitchFamily="18" charset="0"/>
                <a:cs typeface="Times New Roman" pitchFamily="18" charset="0"/>
              </a:rPr>
              <a:t>      В геометрии появляются новые разделы: дифференциальная геометрия кривых и поверхностей, начертательная геометрия.</a:t>
            </a:r>
          </a:p>
          <a:p>
            <a:pPr algn="just"/>
            <a:r>
              <a:rPr lang="ru-RU" sz="1600" dirty="0">
                <a:latin typeface="Times New Roman" pitchFamily="18" charset="0"/>
                <a:cs typeface="Times New Roman" pitchFamily="18" charset="0"/>
              </a:rPr>
              <a:t>      Теория вероятностей перестаёт быть экзотикой и доказывает свою полезность в самых неожиданных областях человеческой деятельности. </a:t>
            </a:r>
          </a:p>
          <a:p>
            <a:pPr algn="just"/>
            <a:r>
              <a:rPr lang="ru-RU" sz="1600" dirty="0">
                <a:latin typeface="Times New Roman" pitchFamily="18" charset="0"/>
                <a:cs typeface="Times New Roman" pitchFamily="18" charset="0"/>
              </a:rPr>
              <a:t>      Центрами математических исследований становятся Академии наук, по большей части государственные. Значение университетов невелико (исключая страны, где академий ещё нет), физико-математические факультеты всё ещё отсутствуют. </a:t>
            </a:r>
          </a:p>
          <a:p>
            <a:pPr algn="just"/>
            <a:r>
              <a:rPr lang="ru-RU" sz="1600" dirty="0">
                <a:latin typeface="Times New Roman" pitchFamily="18" charset="0"/>
                <a:cs typeface="Times New Roman" pitchFamily="18" charset="0"/>
              </a:rPr>
              <a:t>      В конце </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века появляются специализированные математические журналы, увеличивается интерес к истории науки. </a:t>
            </a:r>
          </a:p>
        </p:txBody>
      </p:sp>
    </p:spTree>
    <p:extLst>
      <p:ext uri="{BB962C8B-B14F-4D97-AF65-F5344CB8AC3E}">
        <p14:creationId xmlns:p14="http://schemas.microsoft.com/office/powerpoint/2010/main" val="3572653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19536" y="260649"/>
            <a:ext cx="8280920" cy="5632311"/>
          </a:xfrm>
          <a:prstGeom prst="rect">
            <a:avLst/>
          </a:prstGeom>
        </p:spPr>
        <p:txBody>
          <a:bodyPr wrap="square">
            <a:spAutoFit/>
          </a:bodyPr>
          <a:lstStyle/>
          <a:p>
            <a:pPr algn="ctr"/>
            <a:r>
              <a:rPr lang="en-US" sz="2400" i="1" dirty="0">
                <a:latin typeface="Times New Roman" pitchFamily="18" charset="0"/>
                <a:cs typeface="Times New Roman" pitchFamily="18" charset="0"/>
              </a:rPr>
              <a:t>19</a:t>
            </a:r>
            <a:r>
              <a:rPr lang="ru-RU" sz="2400" i="1" dirty="0">
                <a:latin typeface="Times New Roman" pitchFamily="18" charset="0"/>
                <a:cs typeface="Times New Roman" pitchFamily="18" charset="0"/>
              </a:rPr>
              <a:t> век</a:t>
            </a:r>
          </a:p>
          <a:p>
            <a:r>
              <a:rPr lang="ru-RU" sz="1600" dirty="0">
                <a:latin typeface="Times New Roman" pitchFamily="18" charset="0"/>
                <a:cs typeface="Times New Roman" pitchFamily="18" charset="0"/>
              </a:rPr>
              <a:t>      Неоспоримая эффективность применения математики в естествознании подталкивала учёных к мысли, что математика, так сказать, встроена в мироздание, является его идеальной основой. Другими словами, познание в математике есть часть познания реального мира. Многие учёные </a:t>
            </a:r>
            <a:r>
              <a:rPr lang="en-US" sz="1600" dirty="0">
                <a:latin typeface="Times New Roman" pitchFamily="18" charset="0"/>
                <a:cs typeface="Times New Roman" pitchFamily="18" charset="0"/>
              </a:rPr>
              <a:t>17</a:t>
            </a:r>
            <a:r>
              <a:rPr lang="ru-RU" sz="1600" dirty="0">
                <a:latin typeface="Times New Roman" pitchFamily="18" charset="0"/>
                <a:cs typeface="Times New Roman" pitchFamily="18" charset="0"/>
              </a:rPr>
              <a:t>—</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веков в этом и не сомневались. Но в </a:t>
            </a:r>
            <a:r>
              <a:rPr lang="en-US" sz="1600" dirty="0">
                <a:latin typeface="Times New Roman" pitchFamily="18" charset="0"/>
                <a:cs typeface="Times New Roman" pitchFamily="18" charset="0"/>
              </a:rPr>
              <a:t>19</a:t>
            </a:r>
            <a:r>
              <a:rPr lang="ru-RU" sz="1600" dirty="0">
                <a:latin typeface="Times New Roman" pitchFamily="18" charset="0"/>
                <a:cs typeface="Times New Roman" pitchFamily="18" charset="0"/>
              </a:rPr>
              <a:t> веке эволюционное развитие математики было нарушено, и этот, казавшийся непоколебимым, тезис был поставлен под сомнение.</a:t>
            </a:r>
          </a:p>
          <a:p>
            <a:endParaRPr lang="ru-RU" sz="1600" dirty="0">
              <a:latin typeface="Times New Roman" pitchFamily="18" charset="0"/>
              <a:cs typeface="Times New Roman" pitchFamily="18" charset="0"/>
            </a:endParaRPr>
          </a:p>
          <a:p>
            <a:r>
              <a:rPr lang="ru-RU" sz="1600" dirty="0">
                <a:latin typeface="Times New Roman" pitchFamily="18" charset="0"/>
                <a:cs typeface="Times New Roman" pitchFamily="18" charset="0"/>
              </a:rPr>
              <a:t>•	В геометрии, алгебре, анализе появляются многочисленные нестандартные структуры с необычными свойствами: неевклидовы и многомерные геометрии, кватернионы, конечные поля, некоммутативные группы и т. п.</a:t>
            </a:r>
          </a:p>
          <a:p>
            <a:r>
              <a:rPr lang="ru-RU" sz="1600" dirty="0">
                <a:latin typeface="Times New Roman" pitchFamily="18" charset="0"/>
                <a:cs typeface="Times New Roman" pitchFamily="18" charset="0"/>
              </a:rPr>
              <a:t>•	Объектами математического исследования всё больше становятся нечисловые объекты: события, предикаты, множества, абстрактные структуры, векторы, тензоры, матрицы, функции, многолинейные формы и т. д.</a:t>
            </a:r>
          </a:p>
          <a:p>
            <a:r>
              <a:rPr lang="ru-RU" sz="1600" dirty="0">
                <a:latin typeface="Times New Roman" pitchFamily="18" charset="0"/>
                <a:cs typeface="Times New Roman" pitchFamily="18" charset="0"/>
              </a:rPr>
              <a:t>•	Возникает и получает широкое развитие математическая логика, в связи с чем появилось искушение связать именно с ней коренные основания математики.</a:t>
            </a:r>
          </a:p>
          <a:p>
            <a:r>
              <a:rPr lang="ru-RU" sz="1600" dirty="0">
                <a:latin typeface="Times New Roman" pitchFamily="18" charset="0"/>
                <a:cs typeface="Times New Roman" pitchFamily="18" charset="0"/>
              </a:rPr>
              <a:t>    </a:t>
            </a:r>
          </a:p>
          <a:p>
            <a:r>
              <a:rPr lang="ru-RU" sz="1600" dirty="0">
                <a:latin typeface="Times New Roman" pitchFamily="18" charset="0"/>
                <a:cs typeface="Times New Roman" pitchFamily="18" charset="0"/>
              </a:rPr>
              <a:t>  В целом в </a:t>
            </a:r>
            <a:r>
              <a:rPr lang="en-US" sz="1600" dirty="0">
                <a:latin typeface="Times New Roman" pitchFamily="18" charset="0"/>
                <a:cs typeface="Times New Roman" pitchFamily="18" charset="0"/>
              </a:rPr>
              <a:t>19</a:t>
            </a:r>
            <a:r>
              <a:rPr lang="ru-RU" sz="1600" dirty="0">
                <a:latin typeface="Times New Roman" pitchFamily="18" charset="0"/>
                <a:cs typeface="Times New Roman" pitchFamily="18" charset="0"/>
              </a:rPr>
              <a:t> веке роль и престиж математики в науке и экономике заметно растут. Соответственно растёт и её государственная поддержка. Математика вновь становится по преимуществу университетской наукой. Появляются первые математические общества: Лондонское, Американское, Французское, Московское, а также общества в Палермо и Эдинбурге.</a:t>
            </a:r>
          </a:p>
        </p:txBody>
      </p:sp>
    </p:spTree>
    <p:extLst>
      <p:ext uri="{BB962C8B-B14F-4D97-AF65-F5344CB8AC3E}">
        <p14:creationId xmlns:p14="http://schemas.microsoft.com/office/powerpoint/2010/main" val="3572653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47528" y="260648"/>
            <a:ext cx="8496944" cy="4647426"/>
          </a:xfrm>
          <a:prstGeom prst="rect">
            <a:avLst/>
          </a:prstGeom>
        </p:spPr>
        <p:txBody>
          <a:bodyPr wrap="square">
            <a:spAutoFit/>
          </a:bodyPr>
          <a:lstStyle/>
          <a:p>
            <a:pPr algn="ctr"/>
            <a:r>
              <a:rPr lang="ru-RU" sz="2400" i="1" dirty="0">
                <a:latin typeface="Times New Roman" pitchFamily="18" charset="0"/>
                <a:cs typeface="Times New Roman" pitchFamily="18" charset="0"/>
              </a:rPr>
              <a:t>Россия</a:t>
            </a:r>
          </a:p>
          <a:p>
            <a:pPr algn="just"/>
            <a:r>
              <a:rPr lang="ru-RU" sz="1600" dirty="0">
                <a:latin typeface="Times New Roman" pitchFamily="18" charset="0"/>
                <a:cs typeface="Times New Roman" pitchFamily="18" charset="0"/>
              </a:rPr>
              <a:t>      В 1701 году императорским указом была учреждена в Сухаревой башне математически-</a:t>
            </a:r>
            <a:r>
              <a:rPr lang="ru-RU" sz="1600" dirty="0" err="1">
                <a:latin typeface="Times New Roman" pitchFamily="18" charset="0"/>
                <a:cs typeface="Times New Roman" pitchFamily="18" charset="0"/>
              </a:rPr>
              <a:t>навигацкая</a:t>
            </a:r>
            <a:r>
              <a:rPr lang="ru-RU" sz="1600" dirty="0">
                <a:latin typeface="Times New Roman" pitchFamily="18" charset="0"/>
                <a:cs typeface="Times New Roman" pitchFamily="18" charset="0"/>
              </a:rPr>
              <a:t> школа.</a:t>
            </a:r>
          </a:p>
          <a:p>
            <a:pPr algn="just"/>
            <a:r>
              <a:rPr lang="ru-RU" sz="1600" dirty="0">
                <a:latin typeface="Times New Roman" pitchFamily="18" charset="0"/>
                <a:cs typeface="Times New Roman" pitchFamily="18" charset="0"/>
              </a:rPr>
              <a:t>По поручению Петра I он написал (на церковно-славянском) известный учебник арифметики , а позже издавал навигационные и логарифмические таблицы. Учебник Магницкого для того времени был исключительно добротным и содержательным. Автор тщательно отобрал всё лучшее, что было в существовавших тогда учебниках, и изложил материал ясно, с многочисленными примерами и пояснениями.</a:t>
            </a:r>
          </a:p>
          <a:p>
            <a:pPr algn="just"/>
            <a:r>
              <a:rPr lang="ru-RU" sz="1600" dirty="0">
                <a:latin typeface="Times New Roman" pitchFamily="18" charset="0"/>
                <a:cs typeface="Times New Roman" pitchFamily="18" charset="0"/>
              </a:rPr>
              <a:t>В начале </a:t>
            </a:r>
            <a:r>
              <a:rPr lang="en-US" sz="1600" dirty="0">
                <a:latin typeface="Times New Roman" pitchFamily="18" charset="0"/>
                <a:cs typeface="Times New Roman" pitchFamily="18" charset="0"/>
              </a:rPr>
              <a:t>19</a:t>
            </a:r>
            <a:r>
              <a:rPr lang="ru-RU" sz="1600" dirty="0">
                <a:latin typeface="Times New Roman" pitchFamily="18" charset="0"/>
                <a:cs typeface="Times New Roman" pitchFamily="18" charset="0"/>
              </a:rPr>
              <a:t> века было создано Министерство народного просвещения, возникли учебные округа, и гимназии стали открываться во всех крупных городах России. При этом содержание курса математики было довольно обширным — алгебра, тригонометрия, приложения к физике и др.</a:t>
            </a:r>
          </a:p>
          <a:p>
            <a:pPr algn="just"/>
            <a:r>
              <a:rPr lang="ru-RU" sz="1600" dirty="0">
                <a:latin typeface="Times New Roman" pitchFamily="18" charset="0"/>
                <a:cs typeface="Times New Roman" pitchFamily="18" charset="0"/>
              </a:rPr>
              <a:t>Во второй половине </a:t>
            </a:r>
            <a:r>
              <a:rPr lang="en-US" sz="1600" dirty="0">
                <a:latin typeface="Times New Roman" pitchFamily="18" charset="0"/>
                <a:cs typeface="Times New Roman" pitchFamily="18" charset="0"/>
              </a:rPr>
              <a:t>19</a:t>
            </a:r>
            <a:r>
              <a:rPr lang="ru-RU" sz="1600" dirty="0">
                <a:latin typeface="Times New Roman" pitchFamily="18" charset="0"/>
                <a:cs typeface="Times New Roman" pitchFamily="18" charset="0"/>
              </a:rPr>
              <a:t> века российская математика, при общем прикладном уклоне, публикует и немало фундаментальных результатов.</a:t>
            </a:r>
          </a:p>
          <a:p>
            <a:pPr algn="just"/>
            <a:r>
              <a:rPr lang="ru-RU" sz="1600" dirty="0">
                <a:latin typeface="Times New Roman" pitchFamily="18" charset="0"/>
                <a:cs typeface="Times New Roman" pitchFamily="18" charset="0"/>
              </a:rPr>
              <a:t> К концу </a:t>
            </a:r>
            <a:r>
              <a:rPr lang="en-US" sz="1600" dirty="0">
                <a:latin typeface="Times New Roman" pitchFamily="18" charset="0"/>
                <a:cs typeface="Times New Roman" pitchFamily="18" charset="0"/>
              </a:rPr>
              <a:t>19</a:t>
            </a:r>
            <a:r>
              <a:rPr lang="ru-RU" sz="1600" dirty="0">
                <a:latin typeface="Times New Roman" pitchFamily="18" charset="0"/>
                <a:cs typeface="Times New Roman" pitchFamily="18" charset="0"/>
              </a:rPr>
              <a:t> века формируются две активные отечественные математические школы — московская и петербургская.</a:t>
            </a:r>
          </a:p>
          <a:p>
            <a:pPr algn="just"/>
            <a:endParaRPr lang="ru-RU" sz="1600" dirty="0">
              <a:latin typeface="Times New Roman" pitchFamily="18" charset="0"/>
              <a:cs typeface="Times New Roman" pitchFamily="18" charset="0"/>
            </a:endParaRPr>
          </a:p>
          <a:p>
            <a:pPr algn="just"/>
            <a:endParaRPr lang="ru-RU" sz="1600" dirty="0">
              <a:latin typeface="Times New Roman" pitchFamily="18" charset="0"/>
              <a:cs typeface="Times New Roman"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641" y="4407844"/>
            <a:ext cx="2641103" cy="1901477"/>
          </a:xfrm>
          <a:prstGeom prst="rect">
            <a:avLst/>
          </a:prstGeom>
        </p:spPr>
      </p:pic>
      <p:sp>
        <p:nvSpPr>
          <p:cNvPr id="4" name="TextBox 3"/>
          <p:cNvSpPr txBox="1"/>
          <p:nvPr/>
        </p:nvSpPr>
        <p:spPr>
          <a:xfrm>
            <a:off x="5663952" y="6242209"/>
            <a:ext cx="3960440" cy="584775"/>
          </a:xfrm>
          <a:prstGeom prst="rect">
            <a:avLst/>
          </a:prstGeom>
          <a:noFill/>
        </p:spPr>
        <p:txBody>
          <a:bodyPr wrap="square" rtlCol="0">
            <a:spAutoFit/>
          </a:bodyPr>
          <a:lstStyle/>
          <a:p>
            <a:pPr algn="ctr"/>
            <a:r>
              <a:rPr lang="ru-RU" sz="1600" dirty="0">
                <a:latin typeface="Times New Roman" pitchFamily="18" charset="0"/>
                <a:cs typeface="Times New Roman" pitchFamily="18" charset="0"/>
              </a:rPr>
              <a:t>Физико-математический лицей №30 </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г. Санкт - </a:t>
            </a:r>
            <a:r>
              <a:rPr lang="ru-RU" sz="1600" dirty="0" err="1">
                <a:latin typeface="Times New Roman" pitchFamily="18" charset="0"/>
                <a:cs typeface="Times New Roman" pitchFamily="18" charset="0"/>
              </a:rPr>
              <a:t>Петерург</a:t>
            </a:r>
            <a:endParaRPr lang="ru-RU" sz="1600" dirty="0">
              <a:latin typeface="Times New Roman" pitchFamily="18" charset="0"/>
              <a:cs typeface="Times New Roman" pitchFamily="18" charset="0"/>
            </a:endParaRPr>
          </a:p>
        </p:txBody>
      </p:sp>
      <p:sp>
        <p:nvSpPr>
          <p:cNvPr id="5" name="Прямоугольник 4"/>
          <p:cNvSpPr/>
          <p:nvPr/>
        </p:nvSpPr>
        <p:spPr>
          <a:xfrm>
            <a:off x="2628019" y="6366773"/>
            <a:ext cx="3096344" cy="338554"/>
          </a:xfrm>
          <a:prstGeom prst="rect">
            <a:avLst/>
          </a:prstGeom>
        </p:spPr>
        <p:txBody>
          <a:bodyPr wrap="square">
            <a:spAutoFit/>
          </a:bodyPr>
          <a:lstStyle/>
          <a:p>
            <a:pPr algn="ctr"/>
            <a:r>
              <a:rPr lang="ru-RU" sz="1600" dirty="0">
                <a:latin typeface="Times New Roman" pitchFamily="18" charset="0"/>
                <a:cs typeface="Times New Roman" pitchFamily="18" charset="0"/>
              </a:rPr>
              <a:t>Сухаревская башня - </a:t>
            </a:r>
            <a:r>
              <a:rPr lang="ru-RU" sz="1600" dirty="0" err="1">
                <a:latin typeface="Times New Roman" pitchFamily="18" charset="0"/>
                <a:cs typeface="Times New Roman" pitchFamily="18" charset="0"/>
              </a:rPr>
              <a:t>г.Москва</a:t>
            </a:r>
            <a:r>
              <a:rPr lang="ru-RU" sz="1600" dirty="0">
                <a:latin typeface="Times New Roman" pitchFamily="18" charset="0"/>
                <a:cs typeface="Times New Roman" pitchFamily="18" charset="0"/>
              </a:rPr>
              <a:t> </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1" y="4407843"/>
            <a:ext cx="3180117" cy="1824156"/>
          </a:xfrm>
          <a:prstGeom prst="rect">
            <a:avLst/>
          </a:prstGeom>
        </p:spPr>
      </p:pic>
    </p:spTree>
    <p:extLst>
      <p:ext uri="{BB962C8B-B14F-4D97-AF65-F5344CB8AC3E}">
        <p14:creationId xmlns:p14="http://schemas.microsoft.com/office/powerpoint/2010/main" val="3572653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5480" y="1412776"/>
            <a:ext cx="9577064" cy="4909036"/>
          </a:xfrm>
          <a:prstGeom prst="rect">
            <a:avLst/>
          </a:prstGeom>
        </p:spPr>
        <p:txBody>
          <a:bodyPr wrap="square">
            <a:spAutoFit/>
          </a:bodyPr>
          <a:lstStyle/>
          <a:p>
            <a:pPr algn="ctr">
              <a:lnSpc>
                <a:spcPct val="150000"/>
              </a:lnSpc>
            </a:pPr>
            <a:r>
              <a:rPr lang="en-US" sz="1600" i="1" dirty="0">
                <a:latin typeface="Times New Roman" pitchFamily="18" charset="0"/>
                <a:cs typeface="Times New Roman" pitchFamily="18" charset="0"/>
              </a:rPr>
              <a:t>20 </a:t>
            </a:r>
            <a:r>
              <a:rPr lang="ru-RU" sz="1600" i="1" dirty="0">
                <a:latin typeface="Times New Roman" pitchFamily="18" charset="0"/>
                <a:cs typeface="Times New Roman" pitchFamily="18" charset="0"/>
              </a:rPr>
              <a:t>век: основные достижения</a:t>
            </a:r>
          </a:p>
          <a:p>
            <a:pPr algn="just">
              <a:lnSpc>
                <a:spcPct val="150000"/>
              </a:lnSpc>
            </a:pPr>
            <a:r>
              <a:rPr lang="ru-RU" sz="1600" dirty="0">
                <a:latin typeface="Times New Roman" pitchFamily="18" charset="0"/>
                <a:cs typeface="Times New Roman" pitchFamily="18" charset="0"/>
              </a:rPr>
              <a:t>      Престиж профессии математика стал в XX столетии заметно выше. Математика развивалась экспоненциально, и невозможно сколько-нибудь полно перечислить сделанные открытия.</a:t>
            </a:r>
          </a:p>
          <a:p>
            <a:pPr>
              <a:lnSpc>
                <a:spcPct val="150000"/>
              </a:lnSpc>
            </a:pPr>
            <a:r>
              <a:rPr lang="ru-RU" sz="1600" dirty="0"/>
              <a:t>     В </a:t>
            </a:r>
            <a:r>
              <a:rPr lang="ru-RU" sz="1600" u="sng" dirty="0"/>
              <a:t>1900 году</a:t>
            </a:r>
            <a:r>
              <a:rPr lang="ru-RU" sz="1600" dirty="0"/>
              <a:t> </a:t>
            </a:r>
            <a:r>
              <a:rPr lang="ru-RU" sz="1600" u="sng" dirty="0"/>
              <a:t>Давид Гильберт</a:t>
            </a:r>
            <a:r>
              <a:rPr lang="ru-RU" sz="1600" dirty="0"/>
              <a:t> на </a:t>
            </a:r>
            <a:r>
              <a:rPr lang="ru-RU" sz="1600" u="sng" dirty="0"/>
              <a:t>Международном конгрессе математиков</a:t>
            </a:r>
            <a:r>
              <a:rPr lang="ru-RU" sz="1600" dirty="0"/>
              <a:t> представил список из 23 </a:t>
            </a:r>
            <a:r>
              <a:rPr lang="ru-RU" sz="1600" u="sng" dirty="0"/>
              <a:t>нерешённых математических проблем</a:t>
            </a:r>
            <a:r>
              <a:rPr lang="ru-RU" sz="1600" dirty="0"/>
              <a:t>. Эти проблемы охватили множество областей математики и сформировали центр приложения усилий математиков </a:t>
            </a:r>
            <a:r>
              <a:rPr lang="en-US" sz="1600" dirty="0"/>
              <a:t>20</a:t>
            </a:r>
            <a:r>
              <a:rPr lang="ru-RU" sz="1600" dirty="0"/>
              <a:t> столетия. Сегодня десять проблем из списка решены, семь частично решены, и две проблемы всё ещё открыты. Оставшиеся четыре сформулированы слишком обобщённо, чтобы имело смысл говорить об их решении.</a:t>
            </a:r>
          </a:p>
          <a:p>
            <a:pPr>
              <a:lnSpc>
                <a:spcPct val="150000"/>
              </a:lnSpc>
            </a:pPr>
            <a:r>
              <a:rPr lang="ru-RU" sz="1600" dirty="0"/>
              <a:t>     Особенное развитие в </a:t>
            </a:r>
            <a:r>
              <a:rPr lang="en-US" sz="1600" dirty="0"/>
              <a:t>20</a:t>
            </a:r>
            <a:r>
              <a:rPr lang="ru-RU" sz="1600" dirty="0"/>
              <a:t> веке получили новые области математики; кроме </a:t>
            </a:r>
            <a:r>
              <a:rPr lang="ru-RU" sz="1600" u="sng" dirty="0"/>
              <a:t>компьютерных</a:t>
            </a:r>
            <a:r>
              <a:rPr lang="ru-RU" sz="1600" dirty="0"/>
              <a:t> потребностей, это во многом связано с запросами </a:t>
            </a:r>
            <a:r>
              <a:rPr lang="ru-RU" sz="1600" u="sng" dirty="0"/>
              <a:t>теории управления</a:t>
            </a:r>
            <a:r>
              <a:rPr lang="ru-RU" sz="1600" dirty="0"/>
              <a:t>, </a:t>
            </a:r>
            <a:r>
              <a:rPr lang="ru-RU" sz="1600" u="sng" dirty="0"/>
              <a:t>квантовой физики</a:t>
            </a:r>
            <a:r>
              <a:rPr lang="ru-RU" sz="1600" dirty="0"/>
              <a:t> и других прикладных дисциплин.</a:t>
            </a:r>
          </a:p>
          <a:p>
            <a:pPr algn="just"/>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3572653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87688" y="683109"/>
            <a:ext cx="4748031" cy="830997"/>
          </a:xfrm>
          <a:prstGeom prst="rect">
            <a:avLst/>
          </a:prstGeom>
        </p:spPr>
        <p:txBody>
          <a:bodyPr wrap="none">
            <a:spAutoFit/>
          </a:bodyPr>
          <a:lstStyle/>
          <a:p>
            <a:r>
              <a:rPr lang="ru-RU" sz="2400" i="1" dirty="0">
                <a:latin typeface="Times New Roman" pitchFamily="18" charset="0"/>
                <a:cs typeface="Times New Roman" pitchFamily="18" charset="0"/>
              </a:rPr>
              <a:t>Математика  - как наука в </a:t>
            </a:r>
            <a:r>
              <a:rPr lang="en-US" sz="2400" i="1" dirty="0">
                <a:latin typeface="Times New Roman" pitchFamily="18" charset="0"/>
                <a:cs typeface="Times New Roman" pitchFamily="18" charset="0"/>
              </a:rPr>
              <a:t>21</a:t>
            </a:r>
            <a:r>
              <a:rPr lang="ru-RU" sz="2400" i="1" dirty="0">
                <a:latin typeface="Times New Roman" pitchFamily="18" charset="0"/>
                <a:cs typeface="Times New Roman" pitchFamily="18" charset="0"/>
              </a:rPr>
              <a:t> веке</a:t>
            </a:r>
          </a:p>
          <a:p>
            <a:endParaRPr lang="ru-RU" sz="2400" i="1" dirty="0">
              <a:latin typeface="Times New Roman" pitchFamily="18" charset="0"/>
              <a:cs typeface="Times New Roman" pitchFamily="18" charset="0"/>
            </a:endParaRPr>
          </a:p>
        </p:txBody>
      </p:sp>
      <p:sp>
        <p:nvSpPr>
          <p:cNvPr id="3" name="Прямоугольник 2"/>
          <p:cNvSpPr/>
          <p:nvPr/>
        </p:nvSpPr>
        <p:spPr>
          <a:xfrm>
            <a:off x="1631504" y="1098608"/>
            <a:ext cx="8616551" cy="4154984"/>
          </a:xfrm>
          <a:prstGeom prst="rect">
            <a:avLst/>
          </a:prstGeom>
        </p:spPr>
        <p:txBody>
          <a:bodyPr wrap="square">
            <a:spAutoFit/>
          </a:bodyPr>
          <a:lstStyle/>
          <a:p>
            <a:pPr algn="just">
              <a:lnSpc>
                <a:spcPct val="150000"/>
              </a:lnSpc>
            </a:pPr>
            <a:r>
              <a:rPr lang="ru-RU" sz="1600" dirty="0">
                <a:latin typeface="Times New Roman" pitchFamily="18" charset="0"/>
                <a:cs typeface="Times New Roman" pitchFamily="18" charset="0"/>
              </a:rPr>
              <a:t>     Современная математика в сочетании с информатикой и ЭВМ становится междисциплинарным инструментом, который выполняет две основные функции: обучает специалиста-профессионала формулировать цель того или иного процесса, определять условия достижения этой цели; позволяет анализировать, т. е. “проигрывать” возможные ситуации и получать оптимальные решения с помощью модели. Математическое моделирование должно стать обязательным этапом, предшествующим принятию любого решения.</a:t>
            </a:r>
          </a:p>
          <a:p>
            <a:pPr algn="just">
              <a:lnSpc>
                <a:spcPct val="150000"/>
              </a:lnSpc>
            </a:pPr>
            <a:r>
              <a:rPr lang="ru-RU" sz="1600" dirty="0">
                <a:latin typeface="Times New Roman" pitchFamily="18" charset="0"/>
                <a:cs typeface="Times New Roman" pitchFamily="18" charset="0"/>
              </a:rPr>
              <a:t>    Роль математики в общечеловеческой культуре огромна. Место математики в жизни и науки определяется тем, что она позволяет перевести “общежитейские”, интуитивные подходы к действительности, базирующиеся на приблизительных описаниях, на язык точных определений и формул, из которых возможны количественные выводы. Не случайно говорят, что степень научности той или иной дисциплины измеряется тем, насколько в ней применяется математика.</a:t>
            </a:r>
          </a:p>
        </p:txBody>
      </p:sp>
    </p:spTree>
    <p:extLst>
      <p:ext uri="{BB962C8B-B14F-4D97-AF65-F5344CB8AC3E}">
        <p14:creationId xmlns:p14="http://schemas.microsoft.com/office/powerpoint/2010/main" val="3572653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59360" y="260649"/>
            <a:ext cx="8496944" cy="6370975"/>
          </a:xfrm>
          <a:prstGeom prst="rect">
            <a:avLst/>
          </a:prstGeom>
        </p:spPr>
        <p:txBody>
          <a:bodyPr wrap="square">
            <a:spAutoFit/>
          </a:bodyPr>
          <a:lstStyle/>
          <a:p>
            <a:pPr algn="just">
              <a:lnSpc>
                <a:spcPct val="150000"/>
              </a:lnSpc>
            </a:pPr>
            <a:r>
              <a:rPr lang="ru-RU" sz="1600" dirty="0">
                <a:latin typeface="Times New Roman" pitchFamily="18" charset="0"/>
                <a:cs typeface="Times New Roman" pitchFamily="18" charset="0"/>
              </a:rPr>
              <a:t>    Математические рассуждения позволяют привлекать устанавливать причинно-следственные связи, что, безусловно, должен уметь каждый человек. Стиль изложения математики, ее язык влияют на речь. Каждый культурный человек должен иметь представление об основных понятиях математики, таких, как число, функция, математическая модель, алгоритм, вероятность, оптимизация, величины дискретные и непрерывные, бесконечно малые и бесконечно большие. Человек, знающий математику только по школьному курсу, вряд ли сознает, сколь мизерное количество знаний, накопленных задолго до начала </a:t>
            </a:r>
            <a:r>
              <a:rPr lang="en-US" sz="1600" dirty="0">
                <a:latin typeface="Times New Roman" pitchFamily="18" charset="0"/>
                <a:cs typeface="Times New Roman" pitchFamily="18" charset="0"/>
              </a:rPr>
              <a:t>20</a:t>
            </a:r>
            <a:r>
              <a:rPr lang="ru-RU" sz="1600" dirty="0">
                <a:latin typeface="Times New Roman" pitchFamily="18" charset="0"/>
                <a:cs typeface="Times New Roman" pitchFamily="18" charset="0"/>
              </a:rPr>
              <a:t> века, сообщаются в школе. А ведь в наши дни в мире ежемесячно выходят сотни математических журналов, публикующих тысячи новых теорем с трудными, порой многостраничными доказательствами. И это не считая публикаций по приложениям математики.</a:t>
            </a:r>
          </a:p>
          <a:p>
            <a:pPr algn="just">
              <a:lnSpc>
                <a:spcPct val="150000"/>
              </a:lnSpc>
            </a:pPr>
            <a:r>
              <a:rPr lang="ru-RU" sz="1600" dirty="0">
                <a:latin typeface="Times New Roman" pitchFamily="18" charset="0"/>
                <a:cs typeface="Times New Roman" pitchFamily="18" charset="0"/>
              </a:rPr>
              <a:t>    Математика является одним из мощных орудий научного воображения, применение математического метода в различных областях знания, включающих на ряду с логикой, физикой, биологией, геологией, экономикой, психологией, несомненно и современную географию, экологию, картографию.</a:t>
            </a:r>
          </a:p>
          <a:p>
            <a:pPr algn="just">
              <a:lnSpc>
                <a:spcPct val="150000"/>
              </a:lnSpc>
            </a:pPr>
            <a:r>
              <a:rPr lang="ru-RU" sz="1600" dirty="0">
                <a:latin typeface="Times New Roman" pitchFamily="18" charset="0"/>
                <a:cs typeface="Times New Roman" pitchFamily="18" charset="0"/>
              </a:rPr>
              <a:t>    Необходимость обращения к математическому методу диктуется все растущим потоком географической, компьютерной, экологической и многих других видов использования математики – как науки  в повседневной жизни. </a:t>
            </a:r>
          </a:p>
        </p:txBody>
      </p:sp>
    </p:spTree>
    <p:extLst>
      <p:ext uri="{BB962C8B-B14F-4D97-AF65-F5344CB8AC3E}">
        <p14:creationId xmlns:p14="http://schemas.microsoft.com/office/powerpoint/2010/main" val="3572653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47528" y="116632"/>
            <a:ext cx="8352928" cy="6617196"/>
          </a:xfrm>
          <a:prstGeom prst="rect">
            <a:avLst/>
          </a:prstGeom>
        </p:spPr>
        <p:txBody>
          <a:bodyPr wrap="square">
            <a:spAutoFit/>
          </a:bodyPr>
          <a:lstStyle/>
          <a:p>
            <a:pPr algn="ctr"/>
            <a:r>
              <a:rPr lang="ru-RU" sz="2400" i="1" dirty="0">
                <a:latin typeface="Times New Roman" pitchFamily="18" charset="0"/>
                <a:cs typeface="Times New Roman" pitchFamily="18" charset="0"/>
              </a:rPr>
              <a:t>Заключение</a:t>
            </a:r>
          </a:p>
          <a:p>
            <a:pPr algn="just">
              <a:lnSpc>
                <a:spcPct val="150000"/>
              </a:lnSpc>
            </a:pPr>
            <a:r>
              <a:rPr lang="ru-RU" sz="1600" dirty="0">
                <a:latin typeface="Times New Roman" pitchFamily="18" charset="0"/>
                <a:cs typeface="Times New Roman" pitchFamily="18" charset="0"/>
              </a:rPr>
              <a:t>    В </a:t>
            </a:r>
            <a:r>
              <a:rPr lang="en-US" sz="1600" dirty="0">
                <a:latin typeface="Times New Roman" pitchFamily="18" charset="0"/>
                <a:cs typeface="Times New Roman" pitchFamily="18" charset="0"/>
              </a:rPr>
              <a:t>16</a:t>
            </a:r>
            <a:r>
              <a:rPr lang="ru-RU" sz="1600" dirty="0">
                <a:latin typeface="Times New Roman" pitchFamily="18" charset="0"/>
                <a:cs typeface="Times New Roman" pitchFamily="18" charset="0"/>
              </a:rPr>
              <a:t>—</a:t>
            </a:r>
            <a:r>
              <a:rPr lang="en-US" sz="1600" dirty="0">
                <a:latin typeface="Times New Roman" pitchFamily="18" charset="0"/>
                <a:cs typeface="Times New Roman" pitchFamily="18" charset="0"/>
              </a:rPr>
              <a:t>18</a:t>
            </a:r>
            <a:r>
              <a:rPr lang="ru-RU" sz="1600" dirty="0">
                <a:latin typeface="Times New Roman" pitchFamily="18" charset="0"/>
                <a:cs typeface="Times New Roman" pitchFamily="18" charset="0"/>
              </a:rPr>
              <a:t> веках возрождается и уходит далеко вперёд европейская математика. Её концептуальной основой в этот период являлась уверенность в том, что математические модели являются своего рода идеальным скелетом Вселенной, и поэтому открытие математических истин является одновременно открытием новых свойств реального мира. Все естественные науки были перестроены на базе новооткрытых математических моделей, и это привело к колоссальному их прогрессу.</a:t>
            </a:r>
          </a:p>
          <a:p>
            <a:pPr algn="just">
              <a:lnSpc>
                <a:spcPct val="150000"/>
              </a:lnSpc>
            </a:pPr>
            <a:r>
              <a:rPr lang="ru-RU" sz="1600" dirty="0">
                <a:latin typeface="Times New Roman" pitchFamily="18" charset="0"/>
                <a:cs typeface="Times New Roman" pitchFamily="18" charset="0"/>
              </a:rPr>
              <a:t>    Математика является значительной и важной частью общечеловеческой культуры.</a:t>
            </a:r>
          </a:p>
          <a:p>
            <a:pPr algn="just">
              <a:lnSpc>
                <a:spcPct val="150000"/>
              </a:lnSpc>
            </a:pPr>
            <a:r>
              <a:rPr lang="ru-RU" sz="1600" dirty="0">
                <a:latin typeface="Times New Roman" pitchFamily="18" charset="0"/>
                <a:cs typeface="Times New Roman" pitchFamily="18" charset="0"/>
              </a:rPr>
              <a:t>    Математика имеет богатейшие возможности воздействия на выработку научного мировоззрения и достижение необходимого общекультурного уровня. Пытаясь объяснить окружающий мир, задавая вопрос "почему?", древние философы-софисты пришли к необходимости выделения математических знаний в самостоятельную науку. </a:t>
            </a:r>
          </a:p>
          <a:p>
            <a:pPr algn="just">
              <a:lnSpc>
                <a:spcPct val="150000"/>
              </a:lnSpc>
            </a:pPr>
            <a:r>
              <a:rPr lang="ru-RU" sz="1600" dirty="0">
                <a:latin typeface="Times New Roman" pitchFamily="18" charset="0"/>
                <a:cs typeface="Times New Roman" pitchFamily="18" charset="0"/>
              </a:rPr>
              <a:t>    Одной из особенностей математизации знаний является ее универсальность, состоящая в том, что математические методы в наше время проникают во все сферы жизни людей. Люди в своей повседневной деятельности постоянно пользуются понятиями и выводами математики, нередко даже не задумываясь об этом.</a:t>
            </a:r>
          </a:p>
          <a:p>
            <a:pPr algn="just">
              <a:lnSpc>
                <a:spcPct val="150000"/>
              </a:lnSpc>
            </a:pPr>
            <a:endParaRPr lang="ru-RU" sz="1600" dirty="0">
              <a:latin typeface="Times New Roman" pitchFamily="18" charset="0"/>
              <a:cs typeface="Times New Roman" pitchFamily="18" charset="0"/>
            </a:endParaRPr>
          </a:p>
          <a:p>
            <a:pPr algn="just"/>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35726537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67609" y="980728"/>
            <a:ext cx="7320745" cy="4154984"/>
          </a:xfrm>
          <a:prstGeom prst="rect">
            <a:avLst/>
          </a:prstGeom>
        </p:spPr>
        <p:txBody>
          <a:bodyPr wrap="square">
            <a:spAutoFit/>
          </a:bodyPr>
          <a:lstStyle/>
          <a:p>
            <a:pPr algn="just">
              <a:lnSpc>
                <a:spcPct val="150000"/>
              </a:lnSpc>
            </a:pPr>
            <a:r>
              <a:rPr lang="ru-RU" sz="1600" dirty="0">
                <a:latin typeface="Times New Roman" pitchFamily="18" charset="0"/>
                <a:cs typeface="Times New Roman" pitchFamily="18" charset="0"/>
              </a:rPr>
              <a:t>    В современном производстве, в технике математика применяется особенно широко. Без всякого преувеличения можно сказать, что ни одно современное техническое усовершенствование невозможно без более или менее сложных математических расчетов.</a:t>
            </a:r>
          </a:p>
          <a:p>
            <a:pPr algn="just">
              <a:lnSpc>
                <a:spcPct val="150000"/>
              </a:lnSpc>
            </a:pPr>
            <a:r>
              <a:rPr lang="ru-RU" sz="1600" dirty="0">
                <a:latin typeface="Times New Roman" pitchFamily="18" charset="0"/>
                <a:cs typeface="Times New Roman" pitchFamily="18" charset="0"/>
              </a:rPr>
              <a:t>    Главной задачей обучения математике становится не только изучение основ математической науки как таковой, а </a:t>
            </a:r>
            <a:r>
              <a:rPr lang="ru-RU" sz="1600" dirty="0" err="1">
                <a:latin typeface="Times New Roman" pitchFamily="18" charset="0"/>
                <a:cs typeface="Times New Roman" pitchFamily="18" charset="0"/>
              </a:rPr>
              <a:t>общеинтеллектуальное</a:t>
            </a:r>
            <a:r>
              <a:rPr lang="ru-RU" sz="1600" dirty="0">
                <a:latin typeface="Times New Roman" pitchFamily="18" charset="0"/>
                <a:cs typeface="Times New Roman" pitchFamily="18" charset="0"/>
              </a:rPr>
              <a:t> развитие - формирование у учащихся и студентов в процессе изучения дисциплины качеств мышления, необходимых для полноценного функционирования человека в современном обществе, для динамичной адаптации человека к этому обществу.</a:t>
            </a:r>
          </a:p>
          <a:p>
            <a:pPr algn="just">
              <a:lnSpc>
                <a:spcPct val="150000"/>
              </a:lnSpc>
            </a:pPr>
            <a:r>
              <a:rPr lang="ru-RU" sz="1600" dirty="0">
                <a:latin typeface="Times New Roman" pitchFamily="18" charset="0"/>
                <a:cs typeface="Times New Roman" pitchFamily="18" charset="0"/>
              </a:rPr>
              <a:t>    Таким образом, математическое образование следует рассматривать как ва</a:t>
            </a:r>
            <a:r>
              <a:rPr lang="ru-RU" sz="1600" dirty="0"/>
              <a:t>жней­шую составляющую фундаментальной подготовки человека. </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35726537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484784"/>
            <a:ext cx="9144000" cy="5373216"/>
          </a:xfrm>
          <a:prstGeom prst="rect">
            <a:avLst/>
          </a:prstGeom>
        </p:spPr>
      </p:pic>
      <p:sp>
        <p:nvSpPr>
          <p:cNvPr id="2" name="TextBox 1"/>
          <p:cNvSpPr txBox="1"/>
          <p:nvPr/>
        </p:nvSpPr>
        <p:spPr>
          <a:xfrm>
            <a:off x="2495600" y="476672"/>
            <a:ext cx="6696744" cy="769441"/>
          </a:xfrm>
          <a:prstGeom prst="rect">
            <a:avLst/>
          </a:prstGeom>
          <a:noFill/>
        </p:spPr>
        <p:txBody>
          <a:bodyPr wrap="square" rtlCol="0">
            <a:spAutoFit/>
          </a:bodyPr>
          <a:lstStyle/>
          <a:p>
            <a:pPr algn="ctr"/>
            <a:r>
              <a:rPr lang="ru-RU" sz="4400" dirty="0">
                <a:latin typeface="Times New Roman" pitchFamily="18" charset="0"/>
                <a:cs typeface="Times New Roman" pitchFamily="18" charset="0"/>
              </a:rPr>
              <a:t>Спасибо за Внимание!</a:t>
            </a:r>
          </a:p>
        </p:txBody>
      </p:sp>
    </p:spTree>
    <p:extLst>
      <p:ext uri="{BB962C8B-B14F-4D97-AF65-F5344CB8AC3E}">
        <p14:creationId xmlns:p14="http://schemas.microsoft.com/office/powerpoint/2010/main" val="2710081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393</TotalTime>
  <Words>2718</Words>
  <Application>Microsoft Office PowerPoint</Application>
  <PresentationFormat>Широкоэкранный</PresentationFormat>
  <Paragraphs>91</Paragraphs>
  <Slides>19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19</vt:i4>
      </vt:variant>
    </vt:vector>
  </HeadingPairs>
  <TitlesOfParts>
    <vt:vector size="24" baseType="lpstr">
      <vt:lpstr>Arial</vt:lpstr>
      <vt:lpstr>Century Gothic</vt:lpstr>
      <vt:lpstr>Times New Roman</vt:lpstr>
      <vt:lpstr>Wingdings 3</vt:lpstr>
      <vt:lpstr>Ион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Vicomte de Magdalin</dc:creator>
  <cp:lastModifiedBy>John Neo</cp:lastModifiedBy>
  <cp:revision>37</cp:revision>
  <dcterms:created xsi:type="dcterms:W3CDTF">2015-04-27T10:39:20Z</dcterms:created>
  <dcterms:modified xsi:type="dcterms:W3CDTF">2023-05-22T05:35:19Z</dcterms:modified>
</cp:coreProperties>
</file>