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embeddedFontLst>
    <p:embeddedFont>
      <p:font typeface="Tomorrow Semi Bold"/>
      <p:regular r:id="rId15"/>
    </p:embeddedFont>
    <p:embeddedFont>
      <p:font typeface="Tomorrow Semi Bold"/>
      <p:regular r:id="rId16"/>
    </p:embeddedFont>
    <p:embeddedFont>
      <p:font typeface="Tomorrow Semi Bold"/>
      <p:regular r:id="rId17"/>
    </p:embeddedFont>
    <p:embeddedFont>
      <p:font typeface="Tomorrow Semi Bold"/>
      <p:regular r:id="rId18"/>
    </p:embeddedFont>
    <p:embeddedFont>
      <p:font typeface="Tomorrow"/>
      <p:regular r:id="rId19"/>
    </p:embeddedFont>
    <p:embeddedFont>
      <p:font typeface="Tomorrow"/>
      <p:regular r:id="rId20"/>
    </p:embeddedFont>
    <p:embeddedFont>
      <p:font typeface="Tomorrow"/>
      <p:regular r:id="rId21"/>
    </p:embeddedFont>
    <p:embeddedFont>
      <p:font typeface="Tomorrow"/>
      <p:regular r:id="rId22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5" Type="http://schemas.openxmlformats.org/officeDocument/2006/relationships/font" Target="fonts/font1.fntdata"/><Relationship Id="rId16" Type="http://schemas.openxmlformats.org/officeDocument/2006/relationships/font" Target="fonts/font2.fntdata"/><Relationship Id="rId17" Type="http://schemas.openxmlformats.org/officeDocument/2006/relationships/font" Target="fonts/font3.fntdata"/><Relationship Id="rId18" Type="http://schemas.openxmlformats.org/officeDocument/2006/relationships/font" Target="fonts/font4.fntdata"/><Relationship Id="rId19" Type="http://schemas.openxmlformats.org/officeDocument/2006/relationships/font" Target="fonts/font5.fntdata"/><Relationship Id="rId20" Type="http://schemas.openxmlformats.org/officeDocument/2006/relationships/font" Target="fonts/font6.fntdata"/><Relationship Id="rId21" Type="http://schemas.openxmlformats.org/officeDocument/2006/relationships/font" Target="fonts/font7.fntdata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FE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CFC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54698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Научный подход в борьбе со стрессом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304705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Исследование видов стресса, причин и методов снятия напряжения у школьников.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530256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410" y="5310188"/>
            <a:ext cx="347663" cy="34766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0040" y="5285661"/>
            <a:ext cx="1653302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dirty="0">
                <a:solidFill>
                  <a:srgbClr val="61615C"/>
                </a:solidFill>
                <a:latin typeface="Tomorrow Bold" pitchFamily="34" charset="0"/>
                <a:ea typeface="Tomorrow Bold" pitchFamily="34" charset="-122"/>
                <a:cs typeface="Tomorrow Bold" pitchFamily="34" charset="-120"/>
              </a:rPr>
              <a:t>по Безчита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3792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Что такое стресс?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71367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Определение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294823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Реакция организма на стрессоры, нарушающие равновесие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5224701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Эустресс — полезный, дистресс — вредный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599521" y="371367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Проявления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7599521" y="4294823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Учащение пульса и давление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599521" y="4737021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Тревога, раздражительность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7599521" y="5179219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Снижение концентрации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988463"/>
            <a:ext cx="717565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Виды и симптомы стресса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037403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F0EAEA"/>
          </a:solidFill>
          <a:ln/>
        </p:spPr>
      </p:sp>
      <p:sp>
        <p:nvSpPr>
          <p:cNvPr id="5" name="Text 2"/>
          <p:cNvSpPr/>
          <p:nvPr/>
        </p:nvSpPr>
        <p:spPr>
          <a:xfrm>
            <a:off x="1020604" y="326421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Физиологические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0604" y="3754636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Головная боль, потливость, нарушение сна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037403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F0EAEA"/>
          </a:solidFill>
          <a:ln/>
        </p:spPr>
      </p:sp>
      <p:sp>
        <p:nvSpPr>
          <p:cNvPr id="8" name="Text 5"/>
          <p:cNvSpPr/>
          <p:nvPr/>
        </p:nvSpPr>
        <p:spPr>
          <a:xfrm>
            <a:off x="4912281" y="326421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Эмоциональные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2281" y="3754636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Раздражительность, апатия, тревожность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4934069"/>
            <a:ext cx="7556421" cy="1306949"/>
          </a:xfrm>
          <a:prstGeom prst="roundRect">
            <a:avLst>
              <a:gd name="adj" fmla="val 2603"/>
            </a:avLst>
          </a:prstGeom>
          <a:solidFill>
            <a:srgbClr val="F0EAEA"/>
          </a:solidFill>
          <a:ln/>
        </p:spPr>
      </p:sp>
      <p:sp>
        <p:nvSpPr>
          <p:cNvPr id="11" name="Text 8"/>
          <p:cNvSpPr/>
          <p:nvPr/>
        </p:nvSpPr>
        <p:spPr>
          <a:xfrm>
            <a:off x="1020604" y="516088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Поведенческие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0604" y="5651302"/>
            <a:ext cx="71027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Переедание, прокрастинация, злоупотребление веществами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9306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Фазы стресса и влияние на организм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1048941" y="2450783"/>
            <a:ext cx="30480" cy="5085636"/>
          </a:xfrm>
          <a:prstGeom prst="roundRect">
            <a:avLst>
              <a:gd name="adj" fmla="val 111628"/>
            </a:avLst>
          </a:prstGeom>
          <a:solidFill>
            <a:srgbClr val="D6D0D0"/>
          </a:solidFill>
          <a:ln/>
        </p:spPr>
      </p:sp>
      <p:sp>
        <p:nvSpPr>
          <p:cNvPr id="5" name="Shape 2"/>
          <p:cNvSpPr/>
          <p:nvPr/>
        </p:nvSpPr>
        <p:spPr>
          <a:xfrm>
            <a:off x="1273612" y="2690693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6D0D0"/>
          </a:solidFill>
          <a:ln/>
        </p:spPr>
      </p:sp>
      <p:sp>
        <p:nvSpPr>
          <p:cNvPr id="6" name="Shape 3"/>
          <p:cNvSpPr/>
          <p:nvPr/>
        </p:nvSpPr>
        <p:spPr>
          <a:xfrm>
            <a:off x="793790" y="245078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7" name="Text 4"/>
          <p:cNvSpPr/>
          <p:nvPr/>
        </p:nvSpPr>
        <p:spPr>
          <a:xfrm>
            <a:off x="878860" y="2493288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2183011" y="252864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Тревога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2183011" y="3019068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Мобилизация защитных сил организма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1273612" y="4075509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6D0D0"/>
          </a:solidFill>
          <a:ln/>
        </p:spPr>
      </p:sp>
      <p:sp>
        <p:nvSpPr>
          <p:cNvPr id="11" name="Shape 8"/>
          <p:cNvSpPr/>
          <p:nvPr/>
        </p:nvSpPr>
        <p:spPr>
          <a:xfrm>
            <a:off x="793790" y="383559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12" name="Text 9"/>
          <p:cNvSpPr/>
          <p:nvPr/>
        </p:nvSpPr>
        <p:spPr>
          <a:xfrm>
            <a:off x="878860" y="3878104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2183011" y="39134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Привыкание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2183011" y="4403884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Адаптация к стрессу, перестройка организма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1273612" y="5460325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6D0D0"/>
          </a:solidFill>
          <a:ln/>
        </p:spPr>
      </p:sp>
      <p:sp>
        <p:nvSpPr>
          <p:cNvPr id="16" name="Shape 13"/>
          <p:cNvSpPr/>
          <p:nvPr/>
        </p:nvSpPr>
        <p:spPr>
          <a:xfrm>
            <a:off x="793790" y="522041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17" name="Text 14"/>
          <p:cNvSpPr/>
          <p:nvPr/>
        </p:nvSpPr>
        <p:spPr>
          <a:xfrm>
            <a:off x="878860" y="5262920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2183011" y="529828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Истощение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2183011" y="5788700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Потеря резервов, риск заболеваний</a:t>
            </a:r>
            <a:endParaRPr lang="en-US" sz="1750" dirty="0"/>
          </a:p>
        </p:txBody>
      </p:sp>
      <p:sp>
        <p:nvSpPr>
          <p:cNvPr id="20" name="Shape 17"/>
          <p:cNvSpPr/>
          <p:nvPr/>
        </p:nvSpPr>
        <p:spPr>
          <a:xfrm>
            <a:off x="1273612" y="6845141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6D0D0"/>
          </a:solidFill>
          <a:ln/>
        </p:spPr>
      </p:sp>
      <p:sp>
        <p:nvSpPr>
          <p:cNvPr id="21" name="Shape 18"/>
          <p:cNvSpPr/>
          <p:nvPr/>
        </p:nvSpPr>
        <p:spPr>
          <a:xfrm>
            <a:off x="793790" y="6605230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22" name="Text 19"/>
          <p:cNvSpPr/>
          <p:nvPr/>
        </p:nvSpPr>
        <p:spPr>
          <a:xfrm>
            <a:off x="878860" y="664773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4</a:t>
            </a:r>
            <a:endParaRPr lang="en-US" sz="2650" dirty="0"/>
          </a:p>
        </p:txBody>
      </p:sp>
      <p:sp>
        <p:nvSpPr>
          <p:cNvPr id="23" name="Text 20"/>
          <p:cNvSpPr/>
          <p:nvPr/>
        </p:nvSpPr>
        <p:spPr>
          <a:xfrm>
            <a:off x="2183011" y="668309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Болезнь</a:t>
            </a:r>
            <a:endParaRPr lang="en-US" sz="2200" dirty="0"/>
          </a:p>
        </p:txBody>
      </p:sp>
      <p:sp>
        <p:nvSpPr>
          <p:cNvPr id="24" name="Text 21"/>
          <p:cNvSpPr/>
          <p:nvPr/>
        </p:nvSpPr>
        <p:spPr>
          <a:xfrm>
            <a:off x="2183011" y="7173516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Хронические заболевания, нарушение здоровья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486983"/>
            <a:ext cx="785288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Методы борьбы со стрессом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453592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5" name="Text 2"/>
          <p:cNvSpPr/>
          <p:nvPr/>
        </p:nvSpPr>
        <p:spPr>
          <a:xfrm>
            <a:off x="1530906" y="461379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Физиологические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530906" y="5104209"/>
            <a:ext cx="564261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Дыхание, физическая активность, биологическая обратная связь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7457003" y="453592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8" name="Text 5"/>
          <p:cNvSpPr/>
          <p:nvPr/>
        </p:nvSpPr>
        <p:spPr>
          <a:xfrm>
            <a:off x="8194119" y="4613791"/>
            <a:ext cx="39042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Когнитивно-поведенческие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194119" y="5104209"/>
            <a:ext cx="564261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Реструктуризация мышления, управление временем, экспозиционная терапия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628364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11" name="Text 8"/>
          <p:cNvSpPr/>
          <p:nvPr/>
        </p:nvSpPr>
        <p:spPr>
          <a:xfrm>
            <a:off x="1530906" y="6361509"/>
            <a:ext cx="374261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Эмоциональная регуляция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530906" y="6851928"/>
            <a:ext cx="564261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Осознанность, арт-терапия, социальная поддержка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7457003" y="628364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0EAEA"/>
          </a:solidFill>
          <a:ln/>
        </p:spPr>
      </p:sp>
      <p:sp>
        <p:nvSpPr>
          <p:cNvPr id="14" name="Text 11"/>
          <p:cNvSpPr/>
          <p:nvPr/>
        </p:nvSpPr>
        <p:spPr>
          <a:xfrm>
            <a:off x="8194119" y="636150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Биохимические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8194119" y="6851928"/>
            <a:ext cx="564261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Нутритивная поддержка, фармакотерапия по назначению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59473" y="608409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400"/>
              </a:lnSpc>
              <a:buNone/>
            </a:pPr>
            <a:r>
              <a:rPr lang="en-US" sz="430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Индивидуальный план и экстренная помощь</a:t>
            </a:r>
            <a:endParaRPr lang="en-US" sz="43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9473" y="2320052"/>
            <a:ext cx="1104424" cy="132528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95128" y="2540913"/>
            <a:ext cx="3009305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Дыхательные техники</a:t>
            </a:r>
            <a:endParaRPr lang="en-US" sz="2150" dirty="0"/>
          </a:p>
        </p:txBody>
      </p:sp>
      <p:sp>
        <p:nvSpPr>
          <p:cNvPr id="6" name="Text 2"/>
          <p:cNvSpPr/>
          <p:nvPr/>
        </p:nvSpPr>
        <p:spPr>
          <a:xfrm>
            <a:off x="7695128" y="3018473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4-7-8 дыхание для успокоения</a:t>
            </a:r>
            <a:endParaRPr lang="en-US" sz="17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9473" y="3645337"/>
            <a:ext cx="1104424" cy="132528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695128" y="3866198"/>
            <a:ext cx="2977634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Минутная релаксация</a:t>
            </a:r>
            <a:endParaRPr lang="en-US" sz="2150" dirty="0"/>
          </a:p>
        </p:txBody>
      </p:sp>
      <p:sp>
        <p:nvSpPr>
          <p:cNvPr id="9" name="Text 4"/>
          <p:cNvSpPr/>
          <p:nvPr/>
        </p:nvSpPr>
        <p:spPr>
          <a:xfrm>
            <a:off x="7695128" y="4343757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Расслабление мышц и лица</a:t>
            </a:r>
            <a:endParaRPr lang="en-US" sz="17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473" y="4970621"/>
            <a:ext cx="1104424" cy="132528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695128" y="5191482"/>
            <a:ext cx="2773323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Техника "5-4-3-2-1"</a:t>
            </a:r>
            <a:endParaRPr lang="en-US" sz="2150" dirty="0"/>
          </a:p>
        </p:txBody>
      </p:sp>
      <p:sp>
        <p:nvSpPr>
          <p:cNvPr id="12" name="Text 6"/>
          <p:cNvSpPr/>
          <p:nvPr/>
        </p:nvSpPr>
        <p:spPr>
          <a:xfrm>
            <a:off x="7695128" y="5669042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Заземление через восприятие окружающего</a:t>
            </a:r>
            <a:endParaRPr lang="en-US" sz="17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9473" y="6295906"/>
            <a:ext cx="1104424" cy="132528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695128" y="6516767"/>
            <a:ext cx="3199090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Физическая активность</a:t>
            </a:r>
            <a:endParaRPr lang="en-US" sz="2150" dirty="0"/>
          </a:p>
        </p:txBody>
      </p:sp>
      <p:sp>
        <p:nvSpPr>
          <p:cNvPr id="15" name="Text 8"/>
          <p:cNvSpPr/>
          <p:nvPr/>
        </p:nvSpPr>
        <p:spPr>
          <a:xfrm>
            <a:off x="7695128" y="6994327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Йога, прогулки, работа по дому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14005" y="482441"/>
            <a:ext cx="7255312" cy="5482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300"/>
              </a:lnSpc>
              <a:buNone/>
            </a:pPr>
            <a:r>
              <a:rPr lang="en-US" sz="3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Результаты исследования стресса</a:t>
            </a:r>
            <a:endParaRPr lang="en-US" sz="34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4005" y="1381482"/>
            <a:ext cx="13402389" cy="750522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30060"/>
            <a:ext cx="692360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D1D1B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Рекомендации и выводы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479000"/>
            <a:ext cx="170021" cy="853321"/>
          </a:xfrm>
          <a:prstGeom prst="roundRect">
            <a:avLst>
              <a:gd name="adj" fmla="val 20012"/>
            </a:avLst>
          </a:prstGeom>
          <a:solidFill>
            <a:srgbClr val="F0EAEA"/>
          </a:solidFill>
          <a:ln/>
        </p:spPr>
      </p:sp>
      <p:sp>
        <p:nvSpPr>
          <p:cNvPr id="5" name="Text 2"/>
          <p:cNvSpPr/>
          <p:nvPr/>
        </p:nvSpPr>
        <p:spPr>
          <a:xfrm>
            <a:off x="6790373" y="247900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Для учащихся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790373" y="2969419"/>
            <a:ext cx="704623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Дыхательные упражнения, режим сна, хобби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620351" y="3559135"/>
            <a:ext cx="170021" cy="853321"/>
          </a:xfrm>
          <a:prstGeom prst="roundRect">
            <a:avLst>
              <a:gd name="adj" fmla="val 20012"/>
            </a:avLst>
          </a:prstGeom>
          <a:solidFill>
            <a:srgbClr val="F0EAEA"/>
          </a:solidFill>
          <a:ln/>
        </p:spPr>
      </p:sp>
      <p:sp>
        <p:nvSpPr>
          <p:cNvPr id="8" name="Text 5"/>
          <p:cNvSpPr/>
          <p:nvPr/>
        </p:nvSpPr>
        <p:spPr>
          <a:xfrm>
            <a:off x="7130534" y="3559135"/>
            <a:ext cx="378023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Для педагогов и родителей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130534" y="4049554"/>
            <a:ext cx="670607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Поддержка, спорт, внимание к симптомам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960632" y="4639270"/>
            <a:ext cx="170021" cy="853321"/>
          </a:xfrm>
          <a:prstGeom prst="roundRect">
            <a:avLst>
              <a:gd name="adj" fmla="val 20012"/>
            </a:avLst>
          </a:prstGeom>
          <a:solidFill>
            <a:srgbClr val="F0EAEA"/>
          </a:solidFill>
          <a:ln/>
        </p:spPr>
      </p:sp>
      <p:sp>
        <p:nvSpPr>
          <p:cNvPr id="11" name="Text 8"/>
          <p:cNvSpPr/>
          <p:nvPr/>
        </p:nvSpPr>
        <p:spPr>
          <a:xfrm>
            <a:off x="7470815" y="46392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Перспективы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7470815" y="5129689"/>
            <a:ext cx="636579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Школьные программы, мастер-классы, гаджеты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7300913" y="5719405"/>
            <a:ext cx="170021" cy="853321"/>
          </a:xfrm>
          <a:prstGeom prst="roundRect">
            <a:avLst>
              <a:gd name="adj" fmla="val 20012"/>
            </a:avLst>
          </a:prstGeom>
          <a:solidFill>
            <a:srgbClr val="F0EAEA"/>
          </a:solidFill>
          <a:ln/>
        </p:spPr>
      </p:sp>
      <p:sp>
        <p:nvSpPr>
          <p:cNvPr id="14" name="Text 11"/>
          <p:cNvSpPr/>
          <p:nvPr/>
        </p:nvSpPr>
        <p:spPr>
          <a:xfrm>
            <a:off x="7811095" y="571940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61615C"/>
                </a:solidFill>
                <a:latin typeface="Tomorrow Semi Bold" pitchFamily="34" charset="0"/>
                <a:ea typeface="Tomorrow Semi Bold" pitchFamily="34" charset="-122"/>
                <a:cs typeface="Tomorrow Semi Bold" pitchFamily="34" charset="-120"/>
              </a:rPr>
              <a:t>Итог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811095" y="6209824"/>
            <a:ext cx="602551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61615C"/>
                </a:solidFill>
                <a:latin typeface="Tomorrow" pitchFamily="34" charset="0"/>
                <a:ea typeface="Tomorrow" pitchFamily="34" charset="-122"/>
                <a:cs typeface="Tomorrow" pitchFamily="34" charset="-120"/>
              </a:rPr>
              <a:t>Стресс можно контролировать и снижать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2025-04-28T23:12:40Z</dcterms:created>
  <dcterms:modified xsi:type="dcterms:W3CDTF">2025-04-28T23:12:40Z</dcterms:modified>
</cp:coreProperties>
</file>